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6" r:id="rId3"/>
    <p:sldId id="257" r:id="rId4"/>
    <p:sldId id="295" r:id="rId5"/>
    <p:sldId id="260" r:id="rId6"/>
    <p:sldId id="262" r:id="rId7"/>
    <p:sldId id="297" r:id="rId8"/>
    <p:sldId id="263" r:id="rId9"/>
    <p:sldId id="298" r:id="rId10"/>
    <p:sldId id="264" r:id="rId11"/>
    <p:sldId id="265" r:id="rId12"/>
    <p:sldId id="300" r:id="rId13"/>
    <p:sldId id="266" r:id="rId14"/>
    <p:sldId id="299" r:id="rId15"/>
    <p:sldId id="267" r:id="rId16"/>
    <p:sldId id="306" r:id="rId17"/>
    <p:sldId id="268" r:id="rId18"/>
    <p:sldId id="269" r:id="rId19"/>
    <p:sldId id="302" r:id="rId20"/>
    <p:sldId id="304" r:id="rId21"/>
    <p:sldId id="303" r:id="rId22"/>
    <p:sldId id="272" r:id="rId23"/>
    <p:sldId id="271" r:id="rId24"/>
    <p:sldId id="305" r:id="rId25"/>
    <p:sldId id="273" r:id="rId26"/>
    <p:sldId id="274" r:id="rId27"/>
    <p:sldId id="275" r:id="rId28"/>
    <p:sldId id="276" r:id="rId29"/>
    <p:sldId id="277" r:id="rId30"/>
    <p:sldId id="278" r:id="rId31"/>
    <p:sldId id="307" r:id="rId32"/>
    <p:sldId id="279" r:id="rId33"/>
    <p:sldId id="280" r:id="rId34"/>
    <p:sldId id="281" r:id="rId35"/>
    <p:sldId id="282" r:id="rId36"/>
    <p:sldId id="309" r:id="rId37"/>
    <p:sldId id="310" r:id="rId38"/>
    <p:sldId id="289" r:id="rId39"/>
    <p:sldId id="258" r:id="rId40"/>
    <p:sldId id="291" r:id="rId41"/>
    <p:sldId id="292" r:id="rId42"/>
    <p:sldId id="293" r:id="rId43"/>
    <p:sldId id="290" r:id="rId44"/>
    <p:sldId id="311" r:id="rId45"/>
    <p:sldId id="31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5" autoAdjust="0"/>
    <p:restoredTop sz="94609" autoAdjust="0"/>
  </p:normalViewPr>
  <p:slideViewPr>
    <p:cSldViewPr>
      <p:cViewPr varScale="1">
        <p:scale>
          <a:sx n="110" d="100"/>
          <a:sy n="110" d="100"/>
        </p:scale>
        <p:origin x="-164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2836762-1C37-4E34-916C-950CA6F17D2C}" type="datetimeFigureOut">
              <a:rPr lang="en-US" smtClean="0"/>
              <a:pPr/>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9213E-129C-4E37-B578-E32876A0266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836762-1C37-4E34-916C-950CA6F17D2C}" type="datetimeFigureOut">
              <a:rPr lang="en-US" smtClean="0"/>
              <a:pPr/>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9213E-129C-4E37-B578-E32876A0266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836762-1C37-4E34-916C-950CA6F17D2C}" type="datetimeFigureOut">
              <a:rPr lang="en-US" smtClean="0"/>
              <a:pPr/>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9213E-129C-4E37-B578-E32876A0266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836762-1C37-4E34-916C-950CA6F17D2C}" type="datetimeFigureOut">
              <a:rPr lang="en-US" smtClean="0"/>
              <a:pPr/>
              <a:t>11/19/2014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B9213E-129C-4E37-B578-E32876A0266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836762-1C37-4E34-916C-950CA6F17D2C}" type="datetimeFigureOut">
              <a:rPr lang="en-US" smtClean="0"/>
              <a:pPr/>
              <a:t>11/19/2014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B9213E-129C-4E37-B578-E32876A0266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836762-1C37-4E34-916C-950CA6F17D2C}" type="datetimeFigureOut">
              <a:rPr lang="en-US" smtClean="0"/>
              <a:pPr/>
              <a:t>11/19/2014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B9213E-129C-4E37-B578-E32876A0266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836762-1C37-4E34-916C-950CA6F17D2C}" type="datetimeFigureOut">
              <a:rPr lang="en-US" smtClean="0"/>
              <a:pPr/>
              <a:t>11/19/2014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B9213E-129C-4E37-B578-E32876A0266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836762-1C37-4E34-916C-950CA6F17D2C}" type="datetimeFigureOut">
              <a:rPr lang="en-US" smtClean="0"/>
              <a:pPr/>
              <a:t>11/19/2014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B9213E-129C-4E37-B578-E32876A0266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836762-1C37-4E34-916C-950CA6F17D2C}" type="datetimeFigureOut">
              <a:rPr lang="en-US" smtClean="0"/>
              <a:pPr/>
              <a:t>11/19/2014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B9213E-129C-4E37-B578-E32876A0266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836762-1C37-4E34-916C-950CA6F17D2C}" type="datetimeFigureOut">
              <a:rPr lang="en-US" smtClean="0"/>
              <a:pPr/>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9213E-129C-4E37-B578-E32876A026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836762-1C37-4E34-916C-950CA6F17D2C}" type="datetimeFigureOut">
              <a:rPr lang="en-US" smtClean="0"/>
              <a:pPr/>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B9213E-129C-4E37-B578-E32876A0266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836762-1C37-4E34-916C-950CA6F17D2C}" type="datetimeFigureOut">
              <a:rPr lang="en-US" smtClean="0"/>
              <a:pPr/>
              <a:t>11/19/2014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B9213E-129C-4E37-B578-E32876A026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www.youtube.com/watch?v=armP8TfS9Is&amp;index=2&amp;list=PLth4HhHITDRFfgIaKmtIaGy3EEvI45Z2p"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bahai-studies.ca/PastWebinars" TargetMode="External"/><Relationship Id="rId2" Type="http://schemas.openxmlformats.org/officeDocument/2006/relationships/hyperlink" Target="http://www.bahai-studies.ca/2014-06-Koirala"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fce-community.org/" TargetMode="External"/><Relationship Id="rId2" Type="http://schemas.openxmlformats.org/officeDocument/2006/relationships/hyperlink" Target="mailto:jgeredien@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400" dirty="0" smtClean="0">
                <a:latin typeface="AR BLANCA" pitchFamily="2" charset="0"/>
              </a:rPr>
              <a:t>Learning More </a:t>
            </a:r>
            <a:br>
              <a:rPr lang="en-US" sz="5400" dirty="0" smtClean="0">
                <a:latin typeface="AR BLANCA" pitchFamily="2" charset="0"/>
              </a:rPr>
            </a:br>
            <a:r>
              <a:rPr lang="en-US" sz="5400" dirty="0" smtClean="0">
                <a:latin typeface="AR BLANCA" pitchFamily="2" charset="0"/>
              </a:rPr>
              <a:t>about Community Building</a:t>
            </a:r>
            <a:endParaRPr lang="en-US" sz="5400" dirty="0">
              <a:latin typeface="AR BLANCA" pitchFamily="2" charset="0"/>
            </a:endParaRPr>
          </a:p>
        </p:txBody>
      </p:sp>
      <p:sp>
        <p:nvSpPr>
          <p:cNvPr id="3" name="Subtitle 2"/>
          <p:cNvSpPr>
            <a:spLocks noGrp="1"/>
          </p:cNvSpPr>
          <p:nvPr>
            <p:ph type="subTitle" idx="1"/>
          </p:nvPr>
        </p:nvSpPr>
        <p:spPr/>
        <p:txBody>
          <a:bodyPr>
            <a:normAutofit/>
          </a:bodyPr>
          <a:lstStyle/>
          <a:p>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t>Information for this presentation comes from</a:t>
            </a:r>
          </a:p>
          <a:p>
            <a:pPr algn="ctr">
              <a:buNone/>
            </a:pPr>
            <a:endParaRPr lang="en-US" dirty="0" smtClean="0"/>
          </a:p>
          <a:p>
            <a:pPr algn="ctr">
              <a:buNone/>
            </a:pPr>
            <a:r>
              <a:rPr lang="en-US" dirty="0" smtClean="0"/>
              <a:t> the </a:t>
            </a:r>
            <a:r>
              <a:rPr lang="en-US" b="1" dirty="0" smtClean="0"/>
              <a:t>Foundation for Community Encouragement</a:t>
            </a:r>
          </a:p>
          <a:p>
            <a:pPr algn="ctr">
              <a:buNone/>
            </a:pPr>
            <a:r>
              <a:rPr lang="en-US" b="1" dirty="0" smtClean="0"/>
              <a:t> </a:t>
            </a:r>
          </a:p>
          <a:p>
            <a:pPr algn="ctr">
              <a:buNone/>
            </a:pPr>
            <a:r>
              <a:rPr lang="en-US" dirty="0" smtClean="0"/>
              <a:t>and from the book </a:t>
            </a:r>
          </a:p>
          <a:p>
            <a:pPr algn="ctr">
              <a:buNone/>
            </a:pPr>
            <a:r>
              <a:rPr lang="en-US" b="1" u="sng" dirty="0" smtClean="0"/>
              <a:t>The Different Drum:  Community Making and Peace</a:t>
            </a:r>
            <a:r>
              <a:rPr lang="en-US" dirty="0" smtClean="0"/>
              <a:t>, by M. Scott Peck</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Outcome– what I hope you will be able to know by the end</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p>
          <a:p>
            <a:pPr>
              <a:buNone/>
            </a:pPr>
            <a:r>
              <a:rPr lang="en-US" dirty="0" smtClean="0"/>
              <a:t>1.  Evaluate the difference in feeling between pseudo-community and genuine community, based on past experiences in your own life history and new knowledge that I give you today.</a:t>
            </a:r>
          </a:p>
          <a:p>
            <a:pPr>
              <a:buNone/>
            </a:pPr>
            <a:endParaRPr lang="en-US" dirty="0" smtClean="0"/>
          </a:p>
          <a:p>
            <a:pPr algn="ctr">
              <a:buNone/>
            </a:pPr>
            <a:r>
              <a:rPr lang="en-US" i="1" dirty="0" smtClean="0"/>
              <a:t>What does genuine community </a:t>
            </a:r>
            <a:r>
              <a:rPr lang="en-US" b="1" i="1" dirty="0" smtClean="0"/>
              <a:t>feel</a:t>
            </a:r>
            <a:r>
              <a:rPr lang="en-US" i="1" dirty="0" smtClean="0"/>
              <a:t> like?   </a:t>
            </a:r>
          </a:p>
          <a:p>
            <a:pPr algn="ctr">
              <a:buNone/>
            </a:pPr>
            <a:r>
              <a:rPr lang="en-US" i="1" dirty="0" smtClean="0"/>
              <a:t>How is it different?</a:t>
            </a:r>
          </a:p>
          <a:p>
            <a:pPr marL="514350" indent="-514350">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Outcome– what I hope you will be able to know by the end</a:t>
            </a:r>
            <a:endParaRPr lang="en-US" dirty="0"/>
          </a:p>
        </p:txBody>
      </p:sp>
      <p:sp>
        <p:nvSpPr>
          <p:cNvPr id="3" name="Content Placeholder 2"/>
          <p:cNvSpPr>
            <a:spLocks noGrp="1"/>
          </p:cNvSpPr>
          <p:nvPr>
            <p:ph idx="1"/>
          </p:nvPr>
        </p:nvSpPr>
        <p:spPr/>
        <p:txBody>
          <a:bodyPr>
            <a:normAutofit/>
          </a:bodyPr>
          <a:lstStyle/>
          <a:p>
            <a:pPr>
              <a:buNone/>
            </a:pPr>
            <a:r>
              <a:rPr lang="en-US" dirty="0" smtClean="0"/>
              <a:t>   </a:t>
            </a:r>
          </a:p>
          <a:p>
            <a:pPr marL="514350" indent="-514350">
              <a:buNone/>
            </a:pPr>
            <a:r>
              <a:rPr lang="en-US" dirty="0" smtClean="0"/>
              <a:t>2.   Identify and describe the stages of the Community Building process.</a:t>
            </a:r>
          </a:p>
          <a:p>
            <a:pPr marL="514350" indent="-514350">
              <a:buAutoNum type="arabicPeriod"/>
            </a:pPr>
            <a:endParaRPr lang="en-US" dirty="0" smtClean="0"/>
          </a:p>
          <a:p>
            <a:pPr marL="514350" indent="-514350" algn="ctr">
              <a:buNone/>
            </a:pPr>
            <a:r>
              <a:rPr lang="en-US" dirty="0" smtClean="0"/>
              <a:t>     </a:t>
            </a:r>
            <a:r>
              <a:rPr lang="en-US" i="1" dirty="0" smtClean="0"/>
              <a:t>What are the </a:t>
            </a:r>
            <a:r>
              <a:rPr lang="en-US" b="1" i="1" dirty="0" smtClean="0"/>
              <a:t>stages</a:t>
            </a:r>
            <a:r>
              <a:rPr lang="en-US" i="1" dirty="0" smtClean="0"/>
              <a:t> in the community building process?  </a:t>
            </a:r>
          </a:p>
          <a:p>
            <a:pPr marL="514350" indent="-514350" algn="ctr">
              <a:buNone/>
            </a:pPr>
            <a:r>
              <a:rPr lang="en-US" i="1" dirty="0" smtClean="0"/>
              <a:t>What is the significance of each stage?</a:t>
            </a:r>
          </a:p>
          <a:p>
            <a:pPr marL="514350" indent="-514350">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Preview of talk</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1.  Encourage you to  think about </a:t>
            </a:r>
            <a:r>
              <a:rPr lang="en-US" b="1" dirty="0" smtClean="0"/>
              <a:t>what you already know</a:t>
            </a:r>
            <a:r>
              <a:rPr lang="en-US" dirty="0" smtClean="0"/>
              <a:t> about a sense of genuine community.</a:t>
            </a:r>
          </a:p>
          <a:p>
            <a:pPr>
              <a:buNone/>
            </a:pPr>
            <a:r>
              <a:rPr lang="en-US" dirty="0" smtClean="0"/>
              <a:t>2.  Look at </a:t>
            </a:r>
            <a:r>
              <a:rPr lang="en-US" b="1" dirty="0" smtClean="0"/>
              <a:t>4 stages of CB process </a:t>
            </a:r>
            <a:r>
              <a:rPr lang="en-US" dirty="0" smtClean="0"/>
              <a:t>and identify the vital ‘turning point’ in this process.</a:t>
            </a:r>
          </a:p>
          <a:p>
            <a:pPr>
              <a:buNone/>
            </a:pPr>
            <a:r>
              <a:rPr lang="en-US" dirty="0" smtClean="0"/>
              <a:t>3.  Explore </a:t>
            </a:r>
            <a:r>
              <a:rPr lang="en-US" b="1" dirty="0" smtClean="0"/>
              <a:t>the dynamic of chaos-crisis </a:t>
            </a:r>
            <a:r>
              <a:rPr lang="en-US" dirty="0" smtClean="0"/>
              <a:t>in the CB process.   (</a:t>
            </a:r>
            <a:r>
              <a:rPr lang="en-US" i="1" dirty="0" smtClean="0"/>
              <a:t>with visual aids</a:t>
            </a:r>
            <a:r>
              <a:rPr lang="en-US" dirty="0" smtClean="0"/>
              <a:t>)</a:t>
            </a:r>
          </a:p>
          <a:p>
            <a:pPr>
              <a:buNone/>
            </a:pPr>
            <a:r>
              <a:rPr lang="en-US" dirty="0" smtClean="0"/>
              <a:t>4.  Discuss </a:t>
            </a:r>
            <a:r>
              <a:rPr lang="en-US" b="1" dirty="0" smtClean="0"/>
              <a:t>different modes of action </a:t>
            </a:r>
            <a:r>
              <a:rPr lang="en-US" dirty="0" smtClean="0"/>
              <a:t>that you can engage in if you are attracted to the principles of community building.</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Part I– What you already </a:t>
            </a:r>
            <a:r>
              <a:rPr lang="en-US" b="1" u="sng" dirty="0" smtClean="0"/>
              <a:t>know</a:t>
            </a:r>
            <a:r>
              <a:rPr lang="en-US" b="1" dirty="0" smtClean="0"/>
              <a:t> about a sense of genuine community</a:t>
            </a:r>
            <a:endParaRPr lang="en-US" b="1"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Recall a place and time when you did </a:t>
            </a:r>
            <a:r>
              <a:rPr lang="en-US" b="1" dirty="0" smtClean="0"/>
              <a:t>NOT</a:t>
            </a:r>
            <a:r>
              <a:rPr lang="en-US" dirty="0" smtClean="0"/>
              <a:t> feel heard, understood, accepted, or appreciated.</a:t>
            </a:r>
          </a:p>
          <a:p>
            <a:pPr>
              <a:buNone/>
            </a:pPr>
            <a:endParaRPr lang="en-US" dirty="0"/>
          </a:p>
        </p:txBody>
      </p:sp>
      <p:pic>
        <p:nvPicPr>
          <p:cNvPr id="1028" name="Picture 4" descr="C:\Users\jgeredien\AppData\Local\Microsoft\Windows\Temporary Internet Files\Content.IE5\PWKYTCU6\MC900059182[1].wmf"/>
          <p:cNvPicPr>
            <a:picLocks noChangeAspect="1" noChangeArrowheads="1"/>
          </p:cNvPicPr>
          <p:nvPr/>
        </p:nvPicPr>
        <p:blipFill>
          <a:blip r:embed="rId2" cstate="print"/>
          <a:srcRect/>
          <a:stretch>
            <a:fillRect/>
          </a:stretch>
        </p:blipFill>
        <p:spPr bwMode="auto">
          <a:xfrm>
            <a:off x="4267200" y="4038600"/>
            <a:ext cx="2971800" cy="1659204"/>
          </a:xfrm>
          <a:prstGeom prst="rect">
            <a:avLst/>
          </a:prstGeom>
          <a:noFill/>
        </p:spPr>
      </p:pic>
      <p:pic>
        <p:nvPicPr>
          <p:cNvPr id="1033" name="Picture 9" descr="C:\Users\jgeredien\AppData\Local\Microsoft\Windows\Temporary Internet Files\Content.IE5\O5LSF2K2\MP900448347[1].jpg"/>
          <p:cNvPicPr>
            <a:picLocks noChangeAspect="1" noChangeArrowheads="1"/>
          </p:cNvPicPr>
          <p:nvPr/>
        </p:nvPicPr>
        <p:blipFill>
          <a:blip r:embed="rId3" cstate="print"/>
          <a:srcRect/>
          <a:stretch>
            <a:fillRect/>
          </a:stretch>
        </p:blipFill>
        <p:spPr bwMode="auto">
          <a:xfrm>
            <a:off x="914400" y="3886200"/>
            <a:ext cx="2514600" cy="16764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Jot some notes on the scenario– </a:t>
            </a:r>
            <a:br>
              <a:rPr lang="en-US" dirty="0" smtClean="0"/>
            </a:br>
            <a:endParaRPr lang="en-US" dirty="0"/>
          </a:p>
        </p:txBody>
      </p:sp>
      <p:sp>
        <p:nvSpPr>
          <p:cNvPr id="3" name="Content Placeholder 2"/>
          <p:cNvSpPr>
            <a:spLocks noGrp="1"/>
          </p:cNvSpPr>
          <p:nvPr>
            <p:ph idx="1"/>
          </p:nvPr>
        </p:nvSpPr>
        <p:spPr/>
        <p:txBody>
          <a:bodyPr>
            <a:normAutofit/>
          </a:bodyPr>
          <a:lstStyle/>
          <a:p>
            <a:pPr>
              <a:buNone/>
            </a:pPr>
            <a:endParaRPr lang="en-US" dirty="0" smtClean="0"/>
          </a:p>
          <a:p>
            <a:pPr>
              <a:buNone/>
            </a:pPr>
            <a:r>
              <a:rPr lang="en-US" i="1" dirty="0" smtClean="0"/>
              <a:t>What was said? </a:t>
            </a:r>
          </a:p>
          <a:p>
            <a:pPr>
              <a:buNone/>
            </a:pPr>
            <a:r>
              <a:rPr lang="en-US" i="1" dirty="0" smtClean="0"/>
              <a:t>What was </a:t>
            </a:r>
            <a:r>
              <a:rPr lang="en-US" b="1" i="1" dirty="0" smtClean="0"/>
              <a:t>not </a:t>
            </a:r>
            <a:r>
              <a:rPr lang="en-US" i="1" dirty="0" smtClean="0"/>
              <a:t>said?</a:t>
            </a:r>
          </a:p>
          <a:p>
            <a:pPr>
              <a:buNone/>
            </a:pPr>
            <a:endParaRPr lang="en-US" dirty="0" smtClean="0"/>
          </a:p>
          <a:p>
            <a:pPr algn="r">
              <a:buNone/>
            </a:pPr>
            <a:r>
              <a:rPr lang="en-US" dirty="0" smtClean="0"/>
              <a:t>Now write down words that describe the range of emotions that you felt at that time.</a:t>
            </a:r>
          </a:p>
          <a:p>
            <a:pPr algn="r">
              <a:buNone/>
            </a:pPr>
            <a:r>
              <a:rPr lang="en-US" i="1" dirty="0" smtClean="0"/>
              <a:t>(group share as </a:t>
            </a:r>
            <a:r>
              <a:rPr lang="en-US" b="1" i="1" dirty="0" smtClean="0">
                <a:solidFill>
                  <a:srgbClr val="0070C0"/>
                </a:solidFill>
              </a:rPr>
              <a:t>BLUE </a:t>
            </a:r>
            <a:r>
              <a:rPr lang="en-US" i="1" dirty="0" smtClean="0"/>
              <a:t>words)</a:t>
            </a:r>
          </a:p>
          <a:p>
            <a:pPr>
              <a:buNone/>
            </a:pPr>
            <a:endParaRPr lang="en-US" dirty="0"/>
          </a:p>
        </p:txBody>
      </p:sp>
      <p:pic>
        <p:nvPicPr>
          <p:cNvPr id="2050" name="Picture 2" descr="C:\Users\jgeredien\AppData\Local\Microsoft\Windows\Temporary Internet Files\Content.IE5\9BY7U03J\MC900089056[1].wmf"/>
          <p:cNvPicPr>
            <a:picLocks noChangeAspect="1" noChangeArrowheads="1"/>
          </p:cNvPicPr>
          <p:nvPr/>
        </p:nvPicPr>
        <p:blipFill>
          <a:blip r:embed="rId2" cstate="print"/>
          <a:srcRect/>
          <a:stretch>
            <a:fillRect/>
          </a:stretch>
        </p:blipFill>
        <p:spPr bwMode="auto">
          <a:xfrm>
            <a:off x="5486400" y="1219200"/>
            <a:ext cx="2286000" cy="2592114"/>
          </a:xfrm>
          <a:prstGeom prst="rect">
            <a:avLst/>
          </a:prstGeom>
          <a:noFill/>
        </p:spPr>
      </p:pic>
      <p:pic>
        <p:nvPicPr>
          <p:cNvPr id="2051" name="Picture 3" descr="C:\Users\jgeredien\AppData\Local\Microsoft\Windows\Temporary Internet Files\Content.IE5\0F4CHQM3\MP900289918[1].jpg"/>
          <p:cNvPicPr>
            <a:picLocks noChangeAspect="1" noChangeArrowheads="1"/>
          </p:cNvPicPr>
          <p:nvPr/>
        </p:nvPicPr>
        <p:blipFill>
          <a:blip r:embed="rId3" cstate="print"/>
          <a:srcRect/>
          <a:stretch>
            <a:fillRect/>
          </a:stretch>
        </p:blipFill>
        <p:spPr bwMode="auto">
          <a:xfrm>
            <a:off x="609600" y="4724400"/>
            <a:ext cx="1234440" cy="18288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NOW</a:t>
            </a:r>
            <a:endParaRPr lang="en-US" b="1" dirty="0"/>
          </a:p>
        </p:txBody>
      </p:sp>
      <p:sp>
        <p:nvSpPr>
          <p:cNvPr id="3" name="Content Placeholder 2"/>
          <p:cNvSpPr>
            <a:spLocks noGrp="1"/>
          </p:cNvSpPr>
          <p:nvPr>
            <p:ph idx="1"/>
          </p:nvPr>
        </p:nvSpPr>
        <p:spPr/>
        <p:txBody>
          <a:bodyPr/>
          <a:lstStyle/>
          <a:p>
            <a:pPr>
              <a:buNone/>
            </a:pPr>
            <a:r>
              <a:rPr lang="en-US" dirty="0" smtClean="0"/>
              <a:t>Recall a place and time when you </a:t>
            </a:r>
            <a:r>
              <a:rPr lang="en-US" b="1" dirty="0" smtClean="0"/>
              <a:t>DID </a:t>
            </a:r>
            <a:r>
              <a:rPr lang="en-US" dirty="0" smtClean="0"/>
              <a:t>feel heard, understood, accepted, or appreciated.</a:t>
            </a:r>
          </a:p>
          <a:p>
            <a:pPr>
              <a:buNone/>
            </a:pPr>
            <a:endParaRPr lang="en-US" dirty="0" smtClean="0"/>
          </a:p>
          <a:p>
            <a:pPr>
              <a:buNone/>
            </a:pPr>
            <a:endParaRPr lang="en-US" dirty="0"/>
          </a:p>
        </p:txBody>
      </p:sp>
      <p:pic>
        <p:nvPicPr>
          <p:cNvPr id="3076" name="Picture 4" descr="C:\Users\jgeredien\AppData\Local\Microsoft\Windows\Temporary Internet Files\Content.IE5\MJ3MZHJ0\MC900230987[1].wmf"/>
          <p:cNvPicPr>
            <a:picLocks noChangeAspect="1" noChangeArrowheads="1"/>
          </p:cNvPicPr>
          <p:nvPr/>
        </p:nvPicPr>
        <p:blipFill>
          <a:blip r:embed="rId2" cstate="print"/>
          <a:srcRect/>
          <a:stretch>
            <a:fillRect/>
          </a:stretch>
        </p:blipFill>
        <p:spPr bwMode="auto">
          <a:xfrm>
            <a:off x="2667000" y="3420798"/>
            <a:ext cx="3053281" cy="225044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Jot some notes on the scenario– </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a:buNone/>
            </a:pPr>
            <a:r>
              <a:rPr lang="en-US" i="1" dirty="0" smtClean="0"/>
              <a:t>what was said? </a:t>
            </a:r>
          </a:p>
          <a:p>
            <a:pPr>
              <a:buNone/>
            </a:pPr>
            <a:r>
              <a:rPr lang="en-US" i="1" dirty="0" smtClean="0"/>
              <a:t>how was it said? </a:t>
            </a:r>
          </a:p>
          <a:p>
            <a:pPr>
              <a:buNone/>
            </a:pPr>
            <a:r>
              <a:rPr lang="en-US" i="1" dirty="0" smtClean="0"/>
              <a:t>what was your response on a heart level?</a:t>
            </a:r>
          </a:p>
          <a:p>
            <a:pPr>
              <a:buNone/>
            </a:pPr>
            <a:endParaRPr lang="en-US" dirty="0" smtClean="0"/>
          </a:p>
          <a:p>
            <a:pPr>
              <a:buNone/>
            </a:pPr>
            <a:endParaRPr lang="en-US" dirty="0" smtClean="0"/>
          </a:p>
          <a:p>
            <a:pPr algn="r">
              <a:buNone/>
            </a:pPr>
            <a:r>
              <a:rPr lang="en-US" dirty="0" smtClean="0"/>
              <a:t>Now write down words that describe the range of emotions that you felt at that time.</a:t>
            </a:r>
          </a:p>
          <a:p>
            <a:pPr algn="r">
              <a:buNone/>
            </a:pPr>
            <a:r>
              <a:rPr lang="en-US" i="1" dirty="0" smtClean="0"/>
              <a:t>(group share as </a:t>
            </a:r>
            <a:r>
              <a:rPr lang="en-US" b="1" i="1" dirty="0" smtClean="0">
                <a:solidFill>
                  <a:srgbClr val="00B050"/>
                </a:solidFill>
              </a:rPr>
              <a:t>GREEN </a:t>
            </a:r>
            <a:r>
              <a:rPr lang="en-US" i="1" dirty="0" smtClean="0"/>
              <a:t>words)</a:t>
            </a:r>
          </a:p>
          <a:p>
            <a:pPr>
              <a:buNone/>
            </a:pPr>
            <a:endParaRPr lang="en-US" dirty="0"/>
          </a:p>
        </p:txBody>
      </p:sp>
      <p:pic>
        <p:nvPicPr>
          <p:cNvPr id="6" name="Picture 4" descr="C:\Users\jgeredien\AppData\Local\Microsoft\Windows\Temporary Internet Files\Content.IE5\G3VF9E1Y\MC900230989[1].wmf"/>
          <p:cNvPicPr>
            <a:picLocks noChangeAspect="1" noChangeArrowheads="1"/>
          </p:cNvPicPr>
          <p:nvPr/>
        </p:nvPicPr>
        <p:blipFill>
          <a:blip r:embed="rId2" cstate="print"/>
          <a:srcRect/>
          <a:stretch>
            <a:fillRect/>
          </a:stretch>
        </p:blipFill>
        <p:spPr bwMode="auto">
          <a:xfrm>
            <a:off x="5867400" y="990600"/>
            <a:ext cx="1991762" cy="1603972"/>
          </a:xfrm>
          <a:prstGeom prst="rect">
            <a:avLst/>
          </a:prstGeom>
          <a:noFill/>
        </p:spPr>
      </p:pic>
      <p:pic>
        <p:nvPicPr>
          <p:cNvPr id="4100" name="Picture 4" descr="C:\Users\jgeredien\AppData\Local\Microsoft\Windows\Temporary Internet Files\Content.IE5\ZP32RYB9\MP900448488[1].jpg"/>
          <p:cNvPicPr>
            <a:picLocks noChangeAspect="1" noChangeArrowheads="1"/>
          </p:cNvPicPr>
          <p:nvPr/>
        </p:nvPicPr>
        <p:blipFill>
          <a:blip r:embed="rId3" cstate="print"/>
          <a:srcRect/>
          <a:stretch>
            <a:fillRect/>
          </a:stretch>
        </p:blipFill>
        <p:spPr bwMode="auto">
          <a:xfrm>
            <a:off x="762000" y="4914900"/>
            <a:ext cx="1295400" cy="19431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533400" y="762000"/>
            <a:ext cx="8229600" cy="5364163"/>
          </a:xfrm>
        </p:spPr>
        <p:txBody>
          <a:bodyPr>
            <a:normAutofit fontScale="92500" lnSpcReduction="20000"/>
          </a:bodyPr>
          <a:lstStyle/>
          <a:p>
            <a:pPr algn="ctr">
              <a:buNone/>
            </a:pPr>
            <a:r>
              <a:rPr lang="en-US" dirty="0" smtClean="0"/>
              <a:t>community building </a:t>
            </a:r>
          </a:p>
          <a:p>
            <a:pPr algn="ctr">
              <a:buNone/>
            </a:pPr>
            <a:r>
              <a:rPr lang="en-US" dirty="0" smtClean="0"/>
              <a:t>lets us </a:t>
            </a:r>
          </a:p>
          <a:p>
            <a:pPr algn="ctr">
              <a:buNone/>
            </a:pPr>
            <a:r>
              <a:rPr lang="en-US" dirty="0" smtClean="0"/>
              <a:t>shift from </a:t>
            </a:r>
          </a:p>
          <a:p>
            <a:pPr algn="ctr">
              <a:buNone/>
            </a:pPr>
            <a:r>
              <a:rPr lang="en-US" dirty="0" smtClean="0">
                <a:solidFill>
                  <a:srgbClr val="0070C0"/>
                </a:solidFill>
              </a:rPr>
              <a:t>BLUE</a:t>
            </a:r>
            <a:r>
              <a:rPr lang="en-US" dirty="0" smtClean="0"/>
              <a:t> </a:t>
            </a:r>
          </a:p>
          <a:p>
            <a:pPr algn="ctr">
              <a:buNone/>
            </a:pPr>
            <a:r>
              <a:rPr lang="en-US" dirty="0" smtClean="0"/>
              <a:t>to </a:t>
            </a:r>
          </a:p>
          <a:p>
            <a:pPr algn="ctr">
              <a:buNone/>
            </a:pPr>
            <a:r>
              <a:rPr lang="en-US" dirty="0" smtClean="0">
                <a:solidFill>
                  <a:srgbClr val="00B050"/>
                </a:solidFill>
              </a:rPr>
              <a:t>GREEN</a:t>
            </a:r>
            <a:endParaRPr lang="en-US" dirty="0" smtClean="0"/>
          </a:p>
          <a:p>
            <a:pPr algn="ctr">
              <a:buNone/>
            </a:pPr>
            <a:endParaRPr lang="en-US" i="1" dirty="0" smtClean="0"/>
          </a:p>
          <a:p>
            <a:pPr algn="ctr">
              <a:buNone/>
            </a:pPr>
            <a:r>
              <a:rPr lang="en-US" i="1" dirty="0" smtClean="0"/>
              <a:t>community building is a way to move from living with lots of </a:t>
            </a:r>
            <a:r>
              <a:rPr lang="en-US" i="1" dirty="0" smtClean="0">
                <a:solidFill>
                  <a:srgbClr val="0070C0"/>
                </a:solidFill>
              </a:rPr>
              <a:t>blue</a:t>
            </a:r>
            <a:r>
              <a:rPr lang="en-US" i="1" dirty="0" smtClean="0"/>
              <a:t> words in our life to finding a protected way to allow the number of </a:t>
            </a:r>
            <a:r>
              <a:rPr lang="en-US" i="1" dirty="0" smtClean="0">
                <a:solidFill>
                  <a:srgbClr val="00B050"/>
                </a:solidFill>
              </a:rPr>
              <a:t>green</a:t>
            </a:r>
            <a:r>
              <a:rPr lang="en-US" i="1" dirty="0" smtClean="0"/>
              <a:t> words to grow and multiply</a:t>
            </a:r>
          </a:p>
          <a:p>
            <a:pPr algn="ctr">
              <a:buNone/>
            </a:pPr>
            <a:r>
              <a:rPr lang="en-US" i="1" dirty="0" smtClean="0"/>
              <a:t> </a:t>
            </a:r>
            <a:endParaRPr lang="en-US" i="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a:bodyPr>
          <a:lstStyle/>
          <a:p>
            <a:pPr algn="ctr">
              <a:buNone/>
            </a:pPr>
            <a:r>
              <a:rPr lang="en-US" b="1" dirty="0" smtClean="0">
                <a:solidFill>
                  <a:srgbClr val="0070C0"/>
                </a:solidFill>
              </a:rPr>
              <a:t>BLUE</a:t>
            </a:r>
            <a:r>
              <a:rPr lang="en-US" b="1" dirty="0" smtClean="0"/>
              <a:t> feelings are feelings </a:t>
            </a:r>
          </a:p>
          <a:p>
            <a:pPr algn="ctr">
              <a:buNone/>
            </a:pPr>
            <a:r>
              <a:rPr lang="en-US" b="1" dirty="0" smtClean="0"/>
              <a:t>we experience in the chaos of social crises</a:t>
            </a:r>
          </a:p>
          <a:p>
            <a:pPr algn="ctr">
              <a:buNone/>
            </a:pPr>
            <a:endParaRPr lang="en-US" b="1" u="sng" dirty="0" smtClean="0"/>
          </a:p>
          <a:p>
            <a:pPr>
              <a:buNone/>
            </a:pPr>
            <a:r>
              <a:rPr lang="en-US" b="1" dirty="0" smtClean="0">
                <a:solidFill>
                  <a:srgbClr val="0070C0"/>
                </a:solidFill>
              </a:rPr>
              <a:t>BLUE</a:t>
            </a:r>
            <a:r>
              <a:rPr lang="en-US" dirty="0" smtClean="0"/>
              <a:t> </a:t>
            </a:r>
            <a:r>
              <a:rPr lang="en-US" b="1" dirty="0" smtClean="0"/>
              <a:t>feelings emerge in</a:t>
            </a:r>
            <a:r>
              <a:rPr lang="en-US" dirty="0" smtClean="0"/>
              <a:t>:</a:t>
            </a:r>
          </a:p>
          <a:p>
            <a:pPr>
              <a:buFont typeface="Courier New" pitchFamily="49" charset="0"/>
              <a:buChar char="o"/>
            </a:pPr>
            <a:r>
              <a:rPr lang="en-US" dirty="0" smtClean="0"/>
              <a:t>domestic violence</a:t>
            </a:r>
          </a:p>
          <a:p>
            <a:pPr>
              <a:buFont typeface="Courier New" pitchFamily="49" charset="0"/>
              <a:buChar char="o"/>
            </a:pPr>
            <a:r>
              <a:rPr lang="en-US" dirty="0" smtClean="0"/>
              <a:t>drug abuse</a:t>
            </a:r>
          </a:p>
          <a:p>
            <a:pPr>
              <a:buFont typeface="Courier New" pitchFamily="49" charset="0"/>
              <a:buChar char="o"/>
            </a:pPr>
            <a:r>
              <a:rPr lang="en-US" dirty="0" smtClean="0"/>
              <a:t>coming out issues</a:t>
            </a:r>
          </a:p>
          <a:p>
            <a:pPr>
              <a:buFont typeface="Courier New" pitchFamily="49" charset="0"/>
              <a:buChar char="o"/>
            </a:pPr>
            <a:r>
              <a:rPr lang="en-US" dirty="0" smtClean="0"/>
              <a:t>eating disorders</a:t>
            </a:r>
          </a:p>
          <a:p>
            <a:pPr>
              <a:buFont typeface="Courier New" pitchFamily="49" charset="0"/>
              <a:buChar char="o"/>
            </a:pPr>
            <a:r>
              <a:rPr lang="en-US" dirty="0" smtClean="0"/>
              <a:t>grief</a:t>
            </a:r>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b="1" dirty="0" smtClean="0">
                <a:solidFill>
                  <a:srgbClr val="0070C0"/>
                </a:solidFill>
              </a:rPr>
              <a:t>BLUE</a:t>
            </a:r>
            <a:r>
              <a:rPr lang="en-US" dirty="0" smtClean="0"/>
              <a:t> feelings</a:t>
            </a:r>
            <a:endParaRPr lang="en-US" dirty="0"/>
          </a:p>
        </p:txBody>
      </p:sp>
      <p:sp>
        <p:nvSpPr>
          <p:cNvPr id="3" name="Content Placeholder 2"/>
          <p:cNvSpPr>
            <a:spLocks noGrp="1"/>
          </p:cNvSpPr>
          <p:nvPr>
            <p:ph idx="1"/>
          </p:nvPr>
        </p:nvSpPr>
        <p:spPr>
          <a:xfrm>
            <a:off x="457200" y="838200"/>
            <a:ext cx="8229600" cy="5287963"/>
          </a:xfrm>
        </p:spPr>
        <p:txBody>
          <a:bodyPr>
            <a:normAutofit fontScale="70000" lnSpcReduction="20000"/>
          </a:bodyPr>
          <a:lstStyle/>
          <a:p>
            <a:pPr algn="ctr">
              <a:buNone/>
            </a:pPr>
            <a:endParaRPr lang="en-US" dirty="0" smtClean="0"/>
          </a:p>
          <a:p>
            <a:pPr algn="ctr">
              <a:buNone/>
            </a:pPr>
            <a:r>
              <a:rPr lang="en-US" dirty="0" smtClean="0"/>
              <a:t>people have been sitting on </a:t>
            </a:r>
          </a:p>
          <a:p>
            <a:pPr algn="ctr">
              <a:buNone/>
            </a:pPr>
            <a:r>
              <a:rPr lang="en-US" b="1" dirty="0" smtClean="0">
                <a:solidFill>
                  <a:srgbClr val="0070C0"/>
                </a:solidFill>
              </a:rPr>
              <a:t>blue </a:t>
            </a:r>
            <a:r>
              <a:rPr lang="en-US" dirty="0" smtClean="0"/>
              <a:t>feelings </a:t>
            </a:r>
          </a:p>
          <a:p>
            <a:pPr algn="ctr">
              <a:buNone/>
            </a:pPr>
            <a:endParaRPr lang="en-US" dirty="0" smtClean="0"/>
          </a:p>
          <a:p>
            <a:pPr algn="ctr">
              <a:buNone/>
            </a:pPr>
            <a:r>
              <a:rPr lang="en-US" dirty="0" smtClean="0"/>
              <a:t>for a long time </a:t>
            </a:r>
          </a:p>
          <a:p>
            <a:pPr algn="ctr">
              <a:buNone/>
            </a:pPr>
            <a:endParaRPr lang="en-US" dirty="0" smtClean="0"/>
          </a:p>
          <a:p>
            <a:pPr algn="ctr">
              <a:buNone/>
            </a:pPr>
            <a:r>
              <a:rPr lang="en-US" dirty="0" smtClean="0"/>
              <a:t>acting like they ‘have it all together’</a:t>
            </a:r>
          </a:p>
          <a:p>
            <a:pPr algn="ctr">
              <a:buNone/>
            </a:pPr>
            <a:endParaRPr lang="en-US" dirty="0" smtClean="0"/>
          </a:p>
          <a:p>
            <a:pPr algn="ctr">
              <a:buNone/>
            </a:pPr>
            <a:r>
              <a:rPr lang="en-US" dirty="0" smtClean="0"/>
              <a:t> or feeling excluded</a:t>
            </a:r>
          </a:p>
          <a:p>
            <a:pPr algn="ctr">
              <a:buNone/>
            </a:pPr>
            <a:r>
              <a:rPr lang="en-US" dirty="0" smtClean="0"/>
              <a:t>or cutting themselves off </a:t>
            </a:r>
          </a:p>
          <a:p>
            <a:pPr algn="ctr">
              <a:buNone/>
            </a:pPr>
            <a:endParaRPr lang="en-US" dirty="0" smtClean="0"/>
          </a:p>
          <a:p>
            <a:pPr algn="ctr">
              <a:buNone/>
            </a:pPr>
            <a:r>
              <a:rPr lang="en-US" dirty="0" smtClean="0"/>
              <a:t>from their own heart</a:t>
            </a:r>
          </a:p>
          <a:p>
            <a:pPr algn="ctr">
              <a:buNone/>
            </a:pPr>
            <a:r>
              <a:rPr lang="en-US" dirty="0" smtClean="0"/>
              <a:t>from the need to give and receive love</a:t>
            </a:r>
          </a:p>
          <a:p>
            <a:pPr algn="ctr">
              <a:buNone/>
            </a:pPr>
            <a:r>
              <a:rPr lang="en-US" dirty="0" smtClean="0"/>
              <a:t> in our world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r>
              <a:rPr lang="en-US" dirty="0" smtClean="0"/>
              <a:t>In Community Building, rather than run away from painful </a:t>
            </a:r>
            <a:r>
              <a:rPr lang="en-US" b="1" dirty="0" smtClean="0">
                <a:solidFill>
                  <a:srgbClr val="0070C0"/>
                </a:solidFill>
              </a:rPr>
              <a:t>BLUE</a:t>
            </a:r>
            <a:r>
              <a:rPr lang="en-US" dirty="0" smtClean="0"/>
              <a:t> feelings of crisis, we can understand this truth as a </a:t>
            </a:r>
            <a:r>
              <a:rPr lang="en-US" b="1" dirty="0" smtClean="0"/>
              <a:t>GIFT</a:t>
            </a:r>
            <a:r>
              <a:rPr lang="en-US" dirty="0" smtClean="0"/>
              <a:t>, a transformation point.</a:t>
            </a:r>
          </a:p>
          <a:p>
            <a:pPr>
              <a:buNone/>
            </a:pPr>
            <a:endParaRPr lang="en-US" dirty="0"/>
          </a:p>
          <a:p>
            <a:pPr>
              <a:buNone/>
            </a:pPr>
            <a:endParaRPr lang="en-US" dirty="0"/>
          </a:p>
        </p:txBody>
      </p:sp>
      <p:pic>
        <p:nvPicPr>
          <p:cNvPr id="4" name="Picture 3" descr="grief cry.jpg"/>
          <p:cNvPicPr>
            <a:picLocks noChangeAspect="1"/>
          </p:cNvPicPr>
          <p:nvPr/>
        </p:nvPicPr>
        <p:blipFill>
          <a:blip r:embed="rId2" cstate="print"/>
          <a:stretch>
            <a:fillRect/>
          </a:stretch>
        </p:blipFill>
        <p:spPr>
          <a:xfrm>
            <a:off x="0" y="3810000"/>
            <a:ext cx="2476500" cy="1647825"/>
          </a:xfrm>
          <a:prstGeom prst="ellipse">
            <a:avLst/>
          </a:prstGeom>
          <a:effectLst>
            <a:softEdge rad="127000"/>
          </a:effectLst>
        </p:spPr>
      </p:pic>
      <p:pic>
        <p:nvPicPr>
          <p:cNvPr id="5" name="Picture 4" descr="soil_for_growth.png"/>
          <p:cNvPicPr>
            <a:picLocks noChangeAspect="1"/>
          </p:cNvPicPr>
          <p:nvPr/>
        </p:nvPicPr>
        <p:blipFill>
          <a:blip r:embed="rId3" cstate="print"/>
          <a:stretch>
            <a:fillRect/>
          </a:stretch>
        </p:blipFill>
        <p:spPr>
          <a:xfrm>
            <a:off x="3657600" y="5005065"/>
            <a:ext cx="2189138" cy="1852935"/>
          </a:xfrm>
          <a:prstGeom prst="ellipse">
            <a:avLst/>
          </a:prstGeom>
          <a:effectLst>
            <a:softEdge rad="127000"/>
          </a:effectLst>
        </p:spPr>
      </p:pic>
      <p:pic>
        <p:nvPicPr>
          <p:cNvPr id="6" name="Picture 2" descr="C:\Users\jgeredien\AppData\Local\Microsoft\Windows\Temporary Internet Files\Content.IE5\MJ3MZHJ0\MP900399617[1].jpg"/>
          <p:cNvPicPr>
            <a:picLocks noChangeAspect="1" noChangeArrowheads="1"/>
          </p:cNvPicPr>
          <p:nvPr/>
        </p:nvPicPr>
        <p:blipFill>
          <a:blip r:embed="rId4" cstate="print"/>
          <a:srcRect/>
          <a:stretch>
            <a:fillRect/>
          </a:stretch>
        </p:blipFill>
        <p:spPr bwMode="auto">
          <a:xfrm>
            <a:off x="6781800" y="3200400"/>
            <a:ext cx="1658112" cy="2073146"/>
          </a:xfrm>
          <a:prstGeom prst="ellipse">
            <a:avLst/>
          </a:prstGeom>
          <a:noFill/>
          <a:effectLst>
            <a:softEdge rad="1270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135563"/>
          </a:xfrm>
        </p:spPr>
        <p:txBody>
          <a:bodyPr>
            <a:normAutofit fontScale="92500" lnSpcReduction="10000"/>
          </a:bodyPr>
          <a:lstStyle/>
          <a:p>
            <a:pPr>
              <a:buNone/>
            </a:pPr>
            <a:r>
              <a:rPr lang="en-US" sz="3500" dirty="0" smtClean="0"/>
              <a:t>How do we move from the </a:t>
            </a:r>
            <a:r>
              <a:rPr lang="en-US" sz="3500" b="1" dirty="0" smtClean="0">
                <a:solidFill>
                  <a:srgbClr val="0070C0"/>
                </a:solidFill>
              </a:rPr>
              <a:t>blue</a:t>
            </a:r>
            <a:r>
              <a:rPr lang="en-US" sz="3500" dirty="0" smtClean="0"/>
              <a:t> to the </a:t>
            </a:r>
            <a:r>
              <a:rPr lang="en-US" sz="3500" b="1" dirty="0" smtClean="0">
                <a:solidFill>
                  <a:srgbClr val="00B050"/>
                </a:solidFill>
              </a:rPr>
              <a:t>green</a:t>
            </a:r>
            <a:r>
              <a:rPr lang="en-US" sz="3500" dirty="0" smtClean="0"/>
              <a:t>?   </a:t>
            </a:r>
          </a:p>
          <a:p>
            <a:pPr algn="r">
              <a:buNone/>
            </a:pPr>
            <a:endParaRPr lang="en-US" dirty="0" smtClean="0"/>
          </a:p>
          <a:p>
            <a:pPr algn="r">
              <a:buNone/>
            </a:pPr>
            <a:endParaRPr lang="en-US" dirty="0" smtClean="0"/>
          </a:p>
          <a:p>
            <a:pPr algn="r">
              <a:buNone/>
            </a:pPr>
            <a:endParaRPr lang="en-US" dirty="0" smtClean="0"/>
          </a:p>
          <a:p>
            <a:pPr algn="r">
              <a:buNone/>
            </a:pPr>
            <a:endParaRPr lang="en-US" dirty="0" smtClean="0"/>
          </a:p>
          <a:p>
            <a:pPr algn="r">
              <a:buNone/>
            </a:pPr>
            <a:r>
              <a:rPr lang="en-US" dirty="0" smtClean="0"/>
              <a:t>let’s look at the </a:t>
            </a:r>
            <a:r>
              <a:rPr lang="en-US" b="1" dirty="0" smtClean="0"/>
              <a:t>Community Building process </a:t>
            </a:r>
          </a:p>
          <a:p>
            <a:pPr algn="r">
              <a:buNone/>
            </a:pPr>
            <a:r>
              <a:rPr lang="en-US" dirty="0" smtClean="0"/>
              <a:t>and discover how break-</a:t>
            </a:r>
            <a:r>
              <a:rPr lang="en-US" dirty="0" err="1" smtClean="0"/>
              <a:t>throughs</a:t>
            </a:r>
            <a:r>
              <a:rPr lang="en-US" dirty="0" smtClean="0"/>
              <a:t> in communication, and personal and group transformation happen </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Part II– The stages in the Community Building process</a:t>
            </a:r>
            <a:endParaRPr lang="en-US" b="1" dirty="0"/>
          </a:p>
        </p:txBody>
      </p:sp>
      <p:sp>
        <p:nvSpPr>
          <p:cNvPr id="3" name="Content Placeholder 2"/>
          <p:cNvSpPr>
            <a:spLocks noGrp="1"/>
          </p:cNvSpPr>
          <p:nvPr>
            <p:ph idx="1"/>
          </p:nvPr>
        </p:nvSpPr>
        <p:spPr/>
        <p:txBody>
          <a:bodyPr>
            <a:normAutofit fontScale="85000" lnSpcReduction="20000"/>
          </a:bodyPr>
          <a:lstStyle/>
          <a:p>
            <a:pPr marL="514350" indent="-514350" algn="ctr">
              <a:buNone/>
            </a:pPr>
            <a:r>
              <a:rPr lang="en-US" dirty="0" smtClean="0"/>
              <a:t>Community Building is a </a:t>
            </a:r>
            <a:r>
              <a:rPr lang="en-US" b="1" dirty="0" smtClean="0"/>
              <a:t>process</a:t>
            </a:r>
            <a:r>
              <a:rPr lang="en-US" dirty="0" smtClean="0"/>
              <a:t> we engage in, not a pre-made product that we have access to instantly.</a:t>
            </a:r>
          </a:p>
          <a:p>
            <a:pPr marL="514350" indent="-514350" algn="ctr">
              <a:buNone/>
            </a:pPr>
            <a:endParaRPr lang="en-US" dirty="0" smtClean="0"/>
          </a:p>
          <a:p>
            <a:pPr marL="514350" indent="-514350" algn="ctr">
              <a:buNone/>
            </a:pPr>
            <a:r>
              <a:rPr lang="en-US" dirty="0" smtClean="0"/>
              <a:t>The  Community Building process moves in stages, </a:t>
            </a:r>
          </a:p>
          <a:p>
            <a:pPr marL="514350" indent="-514350" algn="ctr">
              <a:buNone/>
            </a:pPr>
            <a:r>
              <a:rPr lang="en-US" dirty="0" smtClean="0"/>
              <a:t>like any creative, emergent process.</a:t>
            </a:r>
          </a:p>
          <a:p>
            <a:pPr marL="514350" indent="-514350" algn="ctr">
              <a:buNone/>
            </a:pPr>
            <a:endParaRPr lang="en-US" dirty="0" smtClean="0"/>
          </a:p>
          <a:p>
            <a:pPr marL="514350" indent="-514350" algn="ctr">
              <a:buNone/>
            </a:pPr>
            <a:r>
              <a:rPr lang="en-US" dirty="0" smtClean="0"/>
              <a:t>There are four stages.  </a:t>
            </a:r>
          </a:p>
          <a:p>
            <a:pPr marL="514350" indent="-514350" algn="ctr">
              <a:buNone/>
            </a:pPr>
            <a:endParaRPr lang="en-US" dirty="0" smtClean="0"/>
          </a:p>
          <a:p>
            <a:pPr marL="514350" indent="-514350" algn="ctr">
              <a:buNone/>
            </a:pPr>
            <a:r>
              <a:rPr lang="en-US" dirty="0" smtClean="0"/>
              <a:t>On the whole, the stages are sequential, but the process is dynamic, and there is no set formula or time frame for how genuine communities emerge.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 THE BEGINNING…</a:t>
            </a:r>
            <a:endParaRPr lang="en-US" b="1" dirty="0"/>
          </a:p>
        </p:txBody>
      </p:sp>
      <p:sp>
        <p:nvSpPr>
          <p:cNvPr id="3" name="Content Placeholder 2"/>
          <p:cNvSpPr>
            <a:spLocks noGrp="1"/>
          </p:cNvSpPr>
          <p:nvPr>
            <p:ph idx="1"/>
          </p:nvPr>
        </p:nvSpPr>
        <p:spPr/>
        <p:txBody>
          <a:bodyPr/>
          <a:lstStyle/>
          <a:p>
            <a:pPr marL="514350" indent="-514350">
              <a:buAutoNum type="arabicPeriod"/>
            </a:pPr>
            <a:r>
              <a:rPr lang="en-US" dirty="0" smtClean="0"/>
              <a:t>Let’s think about a time when you </a:t>
            </a:r>
            <a:r>
              <a:rPr lang="en-US" i="1" u="sng" dirty="0" smtClean="0"/>
              <a:t>first</a:t>
            </a:r>
            <a:r>
              <a:rPr lang="en-US" dirty="0" smtClean="0"/>
              <a:t> get together with a group—</a:t>
            </a:r>
          </a:p>
          <a:p>
            <a:pPr marL="514350" indent="-514350">
              <a:buNone/>
            </a:pPr>
            <a:endParaRPr lang="en-US" dirty="0" smtClean="0"/>
          </a:p>
          <a:p>
            <a:pPr marL="914400" lvl="1" indent="-514350">
              <a:buBlip>
                <a:blip r:embed="rId2"/>
              </a:buBlip>
            </a:pPr>
            <a:r>
              <a:rPr lang="en-US" i="1" dirty="0" smtClean="0"/>
              <a:t>What does it feel like?  </a:t>
            </a:r>
          </a:p>
          <a:p>
            <a:pPr marL="914400" lvl="1" indent="-514350">
              <a:buBlip>
                <a:blip r:embed="rId2"/>
              </a:buBlip>
            </a:pPr>
            <a:r>
              <a:rPr lang="en-US" i="1" dirty="0" smtClean="0"/>
              <a:t>What do you talk about?  </a:t>
            </a:r>
          </a:p>
          <a:p>
            <a:pPr marL="914400" lvl="1" indent="-514350">
              <a:buBlip>
                <a:blip r:embed="rId2"/>
              </a:buBlip>
            </a:pPr>
            <a:r>
              <a:rPr lang="en-US" i="1" dirty="0" smtClean="0"/>
              <a:t>How honest are you about real feelings?  </a:t>
            </a:r>
          </a:p>
          <a:p>
            <a:pPr marL="914400" lvl="1" indent="-514350">
              <a:buBlip>
                <a:blip r:embed="rId2"/>
              </a:buBlip>
            </a:pPr>
            <a:r>
              <a:rPr lang="en-US" i="1" dirty="0" smtClean="0"/>
              <a:t>What kinds of ways do you think people are assessing and judging each other?  </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u="sng" dirty="0" smtClean="0"/>
              <a:t>THE PSEUDO-COMMUNITY STAGE</a:t>
            </a:r>
            <a:endParaRPr lang="en-US" b="1" u="sng" dirty="0"/>
          </a:p>
        </p:txBody>
      </p:sp>
      <p:sp>
        <p:nvSpPr>
          <p:cNvPr id="3" name="Content Placeholder 2"/>
          <p:cNvSpPr>
            <a:spLocks noGrp="1"/>
          </p:cNvSpPr>
          <p:nvPr>
            <p:ph idx="1"/>
          </p:nvPr>
        </p:nvSpPr>
        <p:spPr>
          <a:xfrm>
            <a:off x="457200" y="990600"/>
            <a:ext cx="8229600" cy="5135563"/>
          </a:xfrm>
        </p:spPr>
        <p:txBody>
          <a:bodyPr>
            <a:normAutofit/>
          </a:bodyPr>
          <a:lstStyle/>
          <a:p>
            <a:pPr>
              <a:buNone/>
            </a:pPr>
            <a:endParaRPr lang="en-US" dirty="0" smtClean="0"/>
          </a:p>
          <a:p>
            <a:pPr>
              <a:buNone/>
            </a:pPr>
            <a:r>
              <a:rPr lang="en-US" dirty="0" smtClean="0"/>
              <a:t>“The first response of a group in seeking to form a community is most often to try to fake it.  The members attempt to be an instant community by being extremely pleasant with one another and </a:t>
            </a:r>
            <a:r>
              <a:rPr lang="en-US" b="1" u="sng" dirty="0" smtClean="0"/>
              <a:t>avoiding all disagreement</a:t>
            </a:r>
            <a:r>
              <a:rPr lang="en-US" dirty="0" smtClean="0"/>
              <a:t>.  This attempt– this pretense of community—is what I term ‘pseudo-community.’  It never works.”  </a:t>
            </a:r>
            <a:r>
              <a:rPr lang="en-US" i="1" dirty="0" smtClean="0"/>
              <a:t>p. 86-87 Chapter V, Stages of Community-Making, </a:t>
            </a:r>
            <a:r>
              <a:rPr lang="en-US" i="1" u="sng" dirty="0" smtClean="0"/>
              <a:t>The Different Drum</a:t>
            </a:r>
            <a:endParaRPr lang="en-US" i="1" u="sng"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514350" indent="-514350">
              <a:buAutoNum type="arabicPeriod" startAt="2"/>
            </a:pPr>
            <a:r>
              <a:rPr lang="en-US" dirty="0" smtClean="0"/>
              <a:t>Invariably, what happens from here?  What begins to change over time?  </a:t>
            </a:r>
          </a:p>
          <a:p>
            <a:pPr marL="514350" indent="-514350">
              <a:buNone/>
            </a:pPr>
            <a:endParaRPr lang="en-US" dirty="0" smtClean="0"/>
          </a:p>
          <a:p>
            <a:pPr marL="514350" indent="-514350">
              <a:buNone/>
            </a:pPr>
            <a:r>
              <a:rPr lang="en-US" dirty="0" smtClean="0"/>
              <a:t> </a:t>
            </a:r>
          </a:p>
          <a:p>
            <a:pPr marL="514350" indent="-514350">
              <a:buNone/>
            </a:pPr>
            <a:endParaRPr lang="en-US" dirty="0" smtClean="0"/>
          </a:p>
          <a:p>
            <a:pPr marL="514350" indent="-514350" algn="ctr">
              <a:buNone/>
            </a:pPr>
            <a:r>
              <a:rPr lang="en-US" i="1" dirty="0" smtClean="0"/>
              <a:t>differences emerge…?  what happens if differences escalate?</a:t>
            </a:r>
            <a:endParaRPr lang="en-US" i="1" dirty="0"/>
          </a:p>
        </p:txBody>
      </p:sp>
      <p:sp>
        <p:nvSpPr>
          <p:cNvPr id="4" name="Cloud Callout 3"/>
          <p:cNvSpPr/>
          <p:nvPr/>
        </p:nvSpPr>
        <p:spPr>
          <a:xfrm>
            <a:off x="6477000" y="2590800"/>
            <a:ext cx="1066800" cy="685800"/>
          </a:xfrm>
          <a:prstGeom prst="cloudCallout">
            <a:avLst>
              <a:gd name="adj1" fmla="val -109068"/>
              <a:gd name="adj2" fmla="val 192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CHAOS STAGE</a:t>
            </a:r>
            <a:endParaRPr lang="en-US" dirty="0"/>
          </a:p>
        </p:txBody>
      </p:sp>
      <p:sp>
        <p:nvSpPr>
          <p:cNvPr id="3" name="Content Placeholder 2"/>
          <p:cNvSpPr>
            <a:spLocks noGrp="1"/>
          </p:cNvSpPr>
          <p:nvPr>
            <p:ph idx="1"/>
          </p:nvPr>
        </p:nvSpPr>
        <p:spPr/>
        <p:txBody>
          <a:bodyPr/>
          <a:lstStyle/>
          <a:p>
            <a:pPr>
              <a:buNone/>
            </a:pPr>
            <a:r>
              <a:rPr lang="en-US" dirty="0" smtClean="0"/>
              <a:t>“In the </a:t>
            </a:r>
            <a:r>
              <a:rPr lang="en-US" b="1" dirty="0" smtClean="0"/>
              <a:t>stage of chaos </a:t>
            </a:r>
            <a:r>
              <a:rPr lang="en-US" dirty="0" smtClean="0"/>
              <a:t>individual differences are, unlike those in pseudo-community, right out in the open.  Only now, instead of trying to hide or ignore them, the group is attempting to obliterate them.” </a:t>
            </a:r>
            <a:r>
              <a:rPr lang="en-US" i="1" dirty="0" smtClean="0"/>
              <a:t>p. 91,  </a:t>
            </a:r>
            <a:r>
              <a:rPr lang="en-US" i="1" u="sng" dirty="0" smtClean="0"/>
              <a:t>The Different Drum</a:t>
            </a:r>
          </a:p>
          <a:p>
            <a:pPr>
              <a:buNone/>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457200" y="1143000"/>
            <a:ext cx="8229600" cy="5135563"/>
          </a:xfrm>
        </p:spPr>
        <p:txBody>
          <a:bodyPr/>
          <a:lstStyle/>
          <a:p>
            <a:pPr>
              <a:buNone/>
            </a:pPr>
            <a:endParaRPr lang="en-US" dirty="0" smtClean="0"/>
          </a:p>
          <a:p>
            <a:pPr>
              <a:buNone/>
            </a:pPr>
            <a:endParaRPr lang="en-US" dirty="0" smtClean="0"/>
          </a:p>
          <a:p>
            <a:pPr>
              <a:buNone/>
            </a:pPr>
            <a:r>
              <a:rPr lang="en-US" dirty="0" smtClean="0"/>
              <a:t>In the </a:t>
            </a:r>
            <a:r>
              <a:rPr lang="en-US" b="1" dirty="0" smtClean="0"/>
              <a:t>‘Chaos Stage’, </a:t>
            </a:r>
            <a:r>
              <a:rPr lang="en-US" i="1" dirty="0" smtClean="0"/>
              <a:t>two</a:t>
            </a:r>
            <a:r>
              <a:rPr lang="en-US" dirty="0" smtClean="0"/>
              <a:t> motives are present:</a:t>
            </a:r>
          </a:p>
          <a:p>
            <a:pPr>
              <a:buNone/>
            </a:pPr>
            <a:endParaRPr lang="en-US" dirty="0" smtClean="0"/>
          </a:p>
          <a:p>
            <a:pPr marL="514350" indent="-514350">
              <a:buFont typeface="+mj-lt"/>
              <a:buAutoNum type="arabicPeriod"/>
            </a:pPr>
            <a:r>
              <a:rPr lang="en-US" dirty="0" smtClean="0"/>
              <a:t>make everyone ‘</a:t>
            </a:r>
            <a:r>
              <a:rPr lang="en-US" b="1" dirty="0" smtClean="0"/>
              <a:t>normal</a:t>
            </a:r>
            <a:r>
              <a:rPr lang="en-US" dirty="0" smtClean="0"/>
              <a:t>’ </a:t>
            </a:r>
          </a:p>
          <a:p>
            <a:pPr marL="514350" indent="-514350">
              <a:buFont typeface="+mj-lt"/>
              <a:buAutoNum type="arabicPeriod"/>
            </a:pPr>
            <a:r>
              <a:rPr lang="en-US" dirty="0" smtClean="0"/>
              <a:t>be the person or dominant group to ‘</a:t>
            </a:r>
            <a:r>
              <a:rPr lang="en-US" b="1" dirty="0" smtClean="0"/>
              <a:t>win</a:t>
            </a:r>
            <a:r>
              <a:rPr lang="en-US" dirty="0" smtClean="0"/>
              <a:t>’, as members fight over whose norm might prevail</a:t>
            </a:r>
          </a:p>
          <a:p>
            <a:pPr>
              <a:buNone/>
            </a:pPr>
            <a:endParaRPr lang="en-US" dirty="0" smtClean="0"/>
          </a:p>
          <a:p>
            <a:pPr>
              <a:buNone/>
            </a:pPr>
            <a:endParaRPr lang="en-US" dirty="0"/>
          </a:p>
        </p:txBody>
      </p:sp>
      <p:sp>
        <p:nvSpPr>
          <p:cNvPr id="5" name="Rectangle 4"/>
          <p:cNvSpPr/>
          <p:nvPr/>
        </p:nvSpPr>
        <p:spPr>
          <a:xfrm>
            <a:off x="4114800" y="1143000"/>
            <a:ext cx="2362200" cy="609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Lightning Bolt 3"/>
          <p:cNvSpPr/>
          <p:nvPr/>
        </p:nvSpPr>
        <p:spPr>
          <a:xfrm>
            <a:off x="3962400" y="457200"/>
            <a:ext cx="914400" cy="914400"/>
          </a:xfrm>
          <a:prstGeom prst="lightningBolt">
            <a:avLst/>
          </a:prstGeom>
          <a:solidFill>
            <a:srgbClr val="1EF9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ightning Bolt 6"/>
          <p:cNvSpPr/>
          <p:nvPr/>
        </p:nvSpPr>
        <p:spPr>
          <a:xfrm flipH="1">
            <a:off x="5562600" y="381000"/>
            <a:ext cx="914400" cy="914400"/>
          </a:xfrm>
          <a:prstGeom prst="lightningBolt">
            <a:avLst/>
          </a:prstGeom>
          <a:solidFill>
            <a:srgbClr val="1EF9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to consider…</a:t>
            </a:r>
            <a:endParaRPr lang="en-US" dirty="0"/>
          </a:p>
        </p:txBody>
      </p:sp>
      <p:sp>
        <p:nvSpPr>
          <p:cNvPr id="3" name="Content Placeholder 2"/>
          <p:cNvSpPr>
            <a:spLocks noGrp="1"/>
          </p:cNvSpPr>
          <p:nvPr>
            <p:ph idx="1"/>
          </p:nvPr>
        </p:nvSpPr>
        <p:spPr>
          <a:xfrm>
            <a:off x="457200" y="1219200"/>
            <a:ext cx="8229600" cy="4906963"/>
          </a:xfrm>
        </p:spPr>
        <p:txBody>
          <a:bodyPr>
            <a:normAutofit fontScale="70000" lnSpcReduction="20000"/>
          </a:bodyPr>
          <a:lstStyle/>
          <a:p>
            <a:pPr algn="ctr">
              <a:buNone/>
            </a:pPr>
            <a:r>
              <a:rPr lang="en-US" dirty="0" smtClean="0"/>
              <a:t>most of  group life is </a:t>
            </a:r>
            <a:r>
              <a:rPr lang="en-US" b="1" dirty="0" smtClean="0"/>
              <a:t>chaos</a:t>
            </a:r>
            <a:r>
              <a:rPr lang="en-US" dirty="0" smtClean="0"/>
              <a:t> </a:t>
            </a:r>
          </a:p>
          <a:p>
            <a:pPr algn="ctr">
              <a:buNone/>
            </a:pPr>
            <a:r>
              <a:rPr lang="en-US" dirty="0" smtClean="0"/>
              <a:t>power struggles </a:t>
            </a:r>
          </a:p>
          <a:p>
            <a:pPr algn="ctr">
              <a:buNone/>
            </a:pPr>
            <a:r>
              <a:rPr lang="en-US" dirty="0" smtClean="0"/>
              <a:t>that are voiced or silent</a:t>
            </a:r>
          </a:p>
          <a:p>
            <a:pPr algn="ctr">
              <a:buNone/>
            </a:pPr>
            <a:r>
              <a:rPr lang="en-US" dirty="0" smtClean="0"/>
              <a:t>to assert </a:t>
            </a:r>
          </a:p>
          <a:p>
            <a:pPr algn="ctr">
              <a:buNone/>
            </a:pPr>
            <a:r>
              <a:rPr lang="en-US" dirty="0" smtClean="0"/>
              <a:t>life-controlling </a:t>
            </a:r>
          </a:p>
          <a:p>
            <a:pPr algn="ctr">
              <a:buNone/>
            </a:pPr>
            <a:r>
              <a:rPr lang="en-US" dirty="0" smtClean="0"/>
              <a:t>norms </a:t>
            </a:r>
          </a:p>
          <a:p>
            <a:pPr algn="ctr">
              <a:buNone/>
            </a:pPr>
            <a:r>
              <a:rPr lang="en-US" dirty="0" smtClean="0"/>
              <a:t>of pseudo-community</a:t>
            </a:r>
          </a:p>
          <a:p>
            <a:pPr>
              <a:buNone/>
            </a:pPr>
            <a:endParaRPr lang="en-US" dirty="0" smtClean="0"/>
          </a:p>
          <a:p>
            <a:pPr algn="ctr">
              <a:buNone/>
            </a:pPr>
            <a:r>
              <a:rPr lang="en-US" b="1" dirty="0" smtClean="0"/>
              <a:t>What do the power struggles of chaos feel like?</a:t>
            </a:r>
          </a:p>
          <a:p>
            <a:pPr algn="ctr">
              <a:buNone/>
            </a:pPr>
            <a:endParaRPr lang="en-US" b="1" dirty="0" smtClean="0"/>
          </a:p>
          <a:p>
            <a:pPr algn="ctr">
              <a:buNone/>
            </a:pPr>
            <a:endParaRPr lang="en-US" dirty="0" smtClean="0"/>
          </a:p>
          <a:p>
            <a:pPr algn="ctr">
              <a:buNone/>
            </a:pPr>
            <a:r>
              <a:rPr lang="en-US" b="1" dirty="0" smtClean="0">
                <a:solidFill>
                  <a:srgbClr val="0070C0"/>
                </a:solidFill>
              </a:rPr>
              <a:t>BLUE FEELINGS</a:t>
            </a:r>
            <a:r>
              <a:rPr lang="en-US" dirty="0" smtClean="0">
                <a:solidFill>
                  <a:srgbClr val="0070C0"/>
                </a:solidFill>
              </a:rPr>
              <a:t> </a:t>
            </a:r>
          </a:p>
          <a:p>
            <a:pPr algn="ctr">
              <a:buNone/>
            </a:pPr>
            <a:r>
              <a:rPr lang="en-US" dirty="0" smtClean="0">
                <a:solidFill>
                  <a:srgbClr val="0070C0"/>
                </a:solidFill>
              </a:rPr>
              <a:t>shut out, crushed, ignored, anger at denial, frustration at avoidance, fear of further exclusion</a:t>
            </a:r>
          </a:p>
          <a:p>
            <a:pPr>
              <a:buNone/>
            </a:pPr>
            <a:endParaRPr lang="en-US" dirty="0"/>
          </a:p>
        </p:txBody>
      </p:sp>
      <p:sp>
        <p:nvSpPr>
          <p:cNvPr id="4" name="Down Arrow 3"/>
          <p:cNvSpPr/>
          <p:nvPr/>
        </p:nvSpPr>
        <p:spPr>
          <a:xfrm>
            <a:off x="4419600" y="4343400"/>
            <a:ext cx="304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HOW DO WE GET </a:t>
            </a:r>
            <a:r>
              <a:rPr lang="en-US" b="1" u="sng" dirty="0" smtClean="0">
                <a:solidFill>
                  <a:srgbClr val="0070C0"/>
                </a:solidFill>
              </a:rPr>
              <a:t>OUT </a:t>
            </a:r>
            <a:br>
              <a:rPr lang="en-US" b="1" u="sng" dirty="0" smtClean="0">
                <a:solidFill>
                  <a:srgbClr val="0070C0"/>
                </a:solidFill>
              </a:rPr>
            </a:br>
            <a:r>
              <a:rPr lang="en-US" b="1" dirty="0" smtClean="0"/>
              <a:t>OF THE CHAOS STAGE?</a:t>
            </a:r>
            <a:endParaRPr lang="en-US" b="1"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“There are only </a:t>
            </a:r>
            <a:r>
              <a:rPr lang="en-US" b="1" dirty="0" smtClean="0"/>
              <a:t>two ways out of chaos</a:t>
            </a:r>
            <a:r>
              <a:rPr lang="en-US" dirty="0" smtClean="0"/>
              <a:t>… One is into organization– but organization is never community.  The only other way is into and through </a:t>
            </a:r>
            <a:r>
              <a:rPr lang="en-US" b="1" dirty="0" smtClean="0"/>
              <a:t>emptiness</a:t>
            </a:r>
            <a:r>
              <a:rPr lang="en-US" dirty="0" smtClean="0"/>
              <a:t>.” –</a:t>
            </a:r>
            <a:r>
              <a:rPr lang="en-US" i="1" dirty="0" smtClean="0"/>
              <a:t>p. 94 </a:t>
            </a:r>
            <a:r>
              <a:rPr lang="en-US" i="1" u="sng" dirty="0" smtClean="0"/>
              <a:t>The Different Drum</a:t>
            </a:r>
          </a:p>
          <a:p>
            <a:pPr>
              <a:buNone/>
            </a:pPr>
            <a:endParaRPr lang="en-US" i="1" u="sng" dirty="0" smtClean="0"/>
          </a:p>
          <a:p>
            <a:pPr algn="ctr">
              <a:buNone/>
            </a:pPr>
            <a:r>
              <a:rPr lang="en-US" u="sng" dirty="0" smtClean="0">
                <a:solidFill>
                  <a:srgbClr val="00B050"/>
                </a:solidFill>
              </a:rPr>
              <a:t>THIS IS THE CRISIS TRANSFORMATION POINT</a:t>
            </a:r>
            <a:endParaRPr lang="en-US" u="sng" dirty="0">
              <a:solidFill>
                <a:srgbClr val="00B05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EMPTINESS STAGE</a:t>
            </a:r>
            <a:endParaRPr lang="en-US" b="1" dirty="0"/>
          </a:p>
        </p:txBody>
      </p:sp>
      <p:sp>
        <p:nvSpPr>
          <p:cNvPr id="3" name="Content Placeholder 2"/>
          <p:cNvSpPr>
            <a:spLocks noGrp="1"/>
          </p:cNvSpPr>
          <p:nvPr>
            <p:ph idx="1"/>
          </p:nvPr>
        </p:nvSpPr>
        <p:spPr/>
        <p:txBody>
          <a:bodyPr>
            <a:normAutofit lnSpcReduction="10000"/>
          </a:bodyPr>
          <a:lstStyle/>
          <a:p>
            <a:pPr algn="ctr">
              <a:buNone/>
            </a:pPr>
            <a:r>
              <a:rPr lang="en-US" dirty="0" smtClean="0"/>
              <a:t>there is only </a:t>
            </a:r>
          </a:p>
          <a:p>
            <a:pPr algn="ctr">
              <a:buNone/>
            </a:pPr>
            <a:r>
              <a:rPr lang="en-US" dirty="0" smtClean="0"/>
              <a:t>ONE </a:t>
            </a:r>
          </a:p>
          <a:p>
            <a:pPr algn="ctr">
              <a:buNone/>
            </a:pPr>
            <a:r>
              <a:rPr lang="en-US" dirty="0" smtClean="0"/>
              <a:t>way out of chaos </a:t>
            </a:r>
          </a:p>
          <a:p>
            <a:pPr algn="ctr">
              <a:buNone/>
            </a:pPr>
            <a:r>
              <a:rPr lang="en-US" dirty="0" smtClean="0"/>
              <a:t>to genuine community….</a:t>
            </a:r>
          </a:p>
          <a:p>
            <a:pPr algn="ctr">
              <a:buNone/>
            </a:pPr>
            <a:endParaRPr lang="en-US" dirty="0" smtClean="0"/>
          </a:p>
          <a:p>
            <a:pPr algn="ctr">
              <a:buNone/>
            </a:pPr>
            <a:r>
              <a:rPr lang="en-US" dirty="0" smtClean="0"/>
              <a:t>that way </a:t>
            </a:r>
          </a:p>
          <a:p>
            <a:pPr algn="ctr">
              <a:buNone/>
            </a:pPr>
            <a:r>
              <a:rPr lang="en-US" dirty="0" smtClean="0"/>
              <a:t>is through </a:t>
            </a:r>
          </a:p>
          <a:p>
            <a:pPr algn="ctr">
              <a:buNone/>
            </a:pPr>
            <a:r>
              <a:rPr lang="en-US" b="1" dirty="0" smtClean="0"/>
              <a:t>EMPTINESS</a:t>
            </a:r>
            <a:endParaRPr lang="en-US" b="1" dirty="0"/>
          </a:p>
          <a:p>
            <a:pPr>
              <a:buNone/>
            </a:pPr>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   “</a:t>
            </a:r>
            <a:r>
              <a:rPr lang="en-US" i="1" dirty="0" smtClean="0"/>
              <a:t>Emptiness</a:t>
            </a:r>
            <a:r>
              <a:rPr lang="en-US" dirty="0" smtClean="0"/>
              <a:t> is the hard part.  It is also </a:t>
            </a:r>
            <a:r>
              <a:rPr lang="en-US" b="1" u="sng" dirty="0" smtClean="0"/>
              <a:t>the most crucial stage</a:t>
            </a:r>
            <a:r>
              <a:rPr lang="en-US" dirty="0" smtClean="0"/>
              <a:t> of community development.  It is </a:t>
            </a:r>
            <a:r>
              <a:rPr lang="en-US" b="1" u="sng" dirty="0" smtClean="0"/>
              <a:t>the bridge </a:t>
            </a:r>
            <a:r>
              <a:rPr lang="en-US" dirty="0" smtClean="0"/>
              <a:t>between </a:t>
            </a:r>
            <a:r>
              <a:rPr lang="en-US" i="1" dirty="0" smtClean="0"/>
              <a:t>chaos</a:t>
            </a:r>
            <a:r>
              <a:rPr lang="en-US" dirty="0" smtClean="0"/>
              <a:t> and </a:t>
            </a:r>
            <a:r>
              <a:rPr lang="en-US" i="1" dirty="0" smtClean="0"/>
              <a:t>community</a:t>
            </a:r>
            <a:r>
              <a:rPr lang="en-US" dirty="0" smtClean="0"/>
              <a:t>.”  </a:t>
            </a:r>
          </a:p>
          <a:p>
            <a:pPr>
              <a:buNone/>
            </a:pPr>
            <a:r>
              <a:rPr lang="en-US" i="1" dirty="0" smtClean="0"/>
              <a:t>--p. 101, </a:t>
            </a:r>
            <a:r>
              <a:rPr lang="en-US" i="1" u="sng" dirty="0" smtClean="0"/>
              <a:t>The Different Drum</a:t>
            </a:r>
          </a:p>
          <a:p>
            <a:pPr>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  “Because the stage of emptiness can be so painful, there are two questions I am routinely asked with agony.  One is, “</a:t>
            </a:r>
            <a:r>
              <a:rPr lang="en-US" i="1" dirty="0" smtClean="0"/>
              <a:t>Isn’t there any way into community except through </a:t>
            </a:r>
            <a:r>
              <a:rPr lang="en-US" b="1" i="1" dirty="0" smtClean="0"/>
              <a:t>emptiness</a:t>
            </a:r>
            <a:r>
              <a:rPr lang="en-US" dirty="0" smtClean="0"/>
              <a:t>?”  My answer is “No.”  The other question is, “</a:t>
            </a:r>
            <a:r>
              <a:rPr lang="en-US" i="1" dirty="0" smtClean="0"/>
              <a:t>Isn’t there any way into community except through the sharing of </a:t>
            </a:r>
            <a:r>
              <a:rPr lang="en-US" b="1" i="1" dirty="0" smtClean="0"/>
              <a:t>brokenness</a:t>
            </a:r>
            <a:r>
              <a:rPr lang="en-US" dirty="0" smtClean="0"/>
              <a:t>?”  Again my answer is “No.””  </a:t>
            </a:r>
            <a:r>
              <a:rPr lang="en-US" i="1" dirty="0" smtClean="0"/>
              <a:t>p. 101 </a:t>
            </a:r>
            <a:r>
              <a:rPr lang="en-US" i="1" u="sng" dirty="0" smtClean="0"/>
              <a:t>The Different Drum</a:t>
            </a:r>
            <a:endParaRPr lang="en-US" i="1" u="sng"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   “As a group moves into emptiness, a few of its members begin to share their own brokenness—their defeats, failures, doubts, fears, inadequacies, and sins.  They begin to stop acting as if </a:t>
            </a:r>
            <a:r>
              <a:rPr lang="en-US" dirty="0" smtClean="0"/>
              <a:t>they </a:t>
            </a:r>
            <a:r>
              <a:rPr lang="en-US" dirty="0" smtClean="0"/>
              <a:t>‘had it all together’ as </a:t>
            </a:r>
            <a:r>
              <a:rPr lang="en-US" b="1" dirty="0" smtClean="0"/>
              <a:t>they reflect on those things they need to empty themselves of</a:t>
            </a:r>
            <a:r>
              <a:rPr lang="en-US" dirty="0" smtClean="0"/>
              <a:t>.”  </a:t>
            </a:r>
            <a:r>
              <a:rPr lang="en-US" i="1" dirty="0" smtClean="0"/>
              <a:t>p. 101 </a:t>
            </a:r>
            <a:r>
              <a:rPr lang="en-US" i="1" u="sng" dirty="0" smtClean="0"/>
              <a:t>The Different Drum</a:t>
            </a:r>
            <a:endParaRPr lang="en-US" i="1" u="sng"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i="1" dirty="0" smtClean="0"/>
              <a:t>What are things people need to </a:t>
            </a:r>
          </a:p>
          <a:p>
            <a:pPr algn="ctr">
              <a:buNone/>
            </a:pPr>
            <a:r>
              <a:rPr lang="en-US" i="1" dirty="0" smtClean="0"/>
              <a:t>empty, let go of, grieve over, vent?</a:t>
            </a:r>
          </a:p>
          <a:p>
            <a:pPr>
              <a:buNone/>
            </a:pPr>
            <a:endParaRPr lang="en-US" dirty="0"/>
          </a:p>
          <a:p>
            <a:pPr algn="ctr">
              <a:buNone/>
            </a:pPr>
            <a:endParaRPr lang="en-US" b="1" u="sng" dirty="0" smtClean="0"/>
          </a:p>
          <a:p>
            <a:pPr algn="ctr">
              <a:buNone/>
            </a:pPr>
            <a:r>
              <a:rPr lang="en-US" b="1" u="sng" dirty="0" smtClean="0"/>
              <a:t>EXAMPLES</a:t>
            </a:r>
            <a:r>
              <a:rPr lang="en-US" dirty="0" smtClean="0"/>
              <a:t> </a:t>
            </a:r>
          </a:p>
          <a:p>
            <a:pPr algn="ctr">
              <a:buNone/>
            </a:pPr>
            <a:r>
              <a:rPr lang="en-US" dirty="0" smtClean="0"/>
              <a:t>prejudices, expectations, fears, past judgments and hurts…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GENUINE COMMUNITY STAGE</a:t>
            </a:r>
            <a:endParaRPr lang="en-US" b="1" dirty="0"/>
          </a:p>
        </p:txBody>
      </p:sp>
      <p:sp>
        <p:nvSpPr>
          <p:cNvPr id="3" name="Content Placeholder 2"/>
          <p:cNvSpPr>
            <a:spLocks noGrp="1"/>
          </p:cNvSpPr>
          <p:nvPr>
            <p:ph idx="1"/>
          </p:nvPr>
        </p:nvSpPr>
        <p:spPr>
          <a:xfrm>
            <a:off x="457200" y="1143000"/>
            <a:ext cx="8229600" cy="4983163"/>
          </a:xfrm>
        </p:spPr>
        <p:txBody>
          <a:bodyPr>
            <a:normAutofit fontScale="85000" lnSpcReduction="10000"/>
          </a:bodyPr>
          <a:lstStyle/>
          <a:p>
            <a:pPr>
              <a:buNone/>
            </a:pPr>
            <a:endParaRPr lang="en-US" dirty="0" smtClean="0"/>
          </a:p>
          <a:p>
            <a:pPr>
              <a:buNone/>
            </a:pPr>
            <a:r>
              <a:rPr lang="en-US" dirty="0" smtClean="0"/>
              <a:t>Finally, genuine community …</a:t>
            </a:r>
          </a:p>
          <a:p>
            <a:pPr>
              <a:buNone/>
            </a:pPr>
            <a:endParaRPr lang="en-US" dirty="0" smtClean="0"/>
          </a:p>
          <a:p>
            <a:pPr>
              <a:buNone/>
            </a:pPr>
            <a:r>
              <a:rPr lang="en-US" dirty="0" smtClean="0"/>
              <a:t>   “The transformation of a group from a collection of individuals into genuine community requires little deaths in many of those individuals.  But it is also a process of group death, group dying… Whether sudden or gradual… all the groups in my experience have eventually succeeded…They have all made it through emptiness, through the time of sacrifice, into community.   This is an extra-ordinary testament to the human spirit.    </a:t>
            </a:r>
            <a:r>
              <a:rPr lang="en-US" i="1" dirty="0" smtClean="0"/>
              <a:t>--p. 102 </a:t>
            </a:r>
            <a:r>
              <a:rPr lang="en-US" i="1" u="sng" dirty="0" smtClean="0"/>
              <a:t>The Different Drum </a:t>
            </a:r>
            <a:endParaRPr lang="en-US" i="1" u="sng"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GENUINE COMMUNITY</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“When its death has been completed, open and empty, the group enters community.  In this final stage a soft quietness descends.  It is a kind of peace.  The room is bathed in peace.  Then, quietly, a member begins to talk about herself.  She is being very vulnerable.  She is speaking of the deepest part of herself.  The group hangs on each word.  No one realized she was capable of such eloquence.” </a:t>
            </a:r>
            <a:r>
              <a:rPr lang="en-US" i="1" dirty="0" smtClean="0"/>
              <a:t>p. 103, </a:t>
            </a:r>
            <a:r>
              <a:rPr lang="en-US" i="1" u="sng" dirty="0" smtClean="0"/>
              <a:t>The Different Drum</a:t>
            </a:r>
            <a:endParaRPr lang="en-US" i="1" u="sng" dirty="0"/>
          </a:p>
          <a:p>
            <a:pPr>
              <a:buNone/>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1066800"/>
            <a:ext cx="8229600" cy="5059363"/>
          </a:xfrm>
        </p:spPr>
        <p:txBody>
          <a:bodyPr>
            <a:normAutofit fontScale="85000" lnSpcReduction="20000"/>
          </a:bodyPr>
          <a:lstStyle/>
          <a:p>
            <a:pPr>
              <a:buNone/>
            </a:pPr>
            <a:endParaRPr lang="en-US" dirty="0" smtClean="0"/>
          </a:p>
          <a:p>
            <a:pPr>
              <a:buNone/>
            </a:pPr>
            <a:r>
              <a:rPr lang="en-US" dirty="0" smtClean="0"/>
              <a:t>     Once a group has found genuine community, they can grow from that place.   They have found the </a:t>
            </a:r>
            <a:r>
              <a:rPr lang="en-US" b="1" dirty="0" smtClean="0"/>
              <a:t>conditions, </a:t>
            </a:r>
            <a:r>
              <a:rPr lang="en-US" dirty="0" smtClean="0"/>
              <a:t>and the ground of principles and shared </a:t>
            </a:r>
            <a:r>
              <a:rPr lang="en-US" b="1" dirty="0" smtClean="0"/>
              <a:t>intention</a:t>
            </a:r>
            <a:r>
              <a:rPr lang="en-US" dirty="0" smtClean="0"/>
              <a:t>, to experience </a:t>
            </a:r>
            <a:r>
              <a:rPr lang="en-US" b="1" dirty="0" smtClean="0">
                <a:solidFill>
                  <a:srgbClr val="00B050"/>
                </a:solidFill>
              </a:rPr>
              <a:t>GREEN</a:t>
            </a:r>
            <a:r>
              <a:rPr lang="en-US" dirty="0" smtClean="0"/>
              <a:t> words and to allow them to grow.</a:t>
            </a:r>
          </a:p>
          <a:p>
            <a:pPr>
              <a:buNone/>
            </a:pPr>
            <a:endParaRPr lang="en-US" dirty="0" smtClean="0"/>
          </a:p>
          <a:p>
            <a:pPr>
              <a:buNone/>
            </a:pPr>
            <a:endParaRPr lang="en-US" dirty="0" smtClean="0"/>
          </a:p>
          <a:p>
            <a:pPr>
              <a:buNone/>
            </a:pPr>
            <a:endParaRPr lang="en-US" dirty="0" smtClean="0"/>
          </a:p>
          <a:p>
            <a:pPr>
              <a:buNone/>
            </a:pPr>
            <a:endParaRPr lang="en-US" dirty="0" smtClean="0"/>
          </a:p>
          <a:p>
            <a:pPr algn="ctr">
              <a:buNone/>
            </a:pPr>
            <a:r>
              <a:rPr lang="en-US" dirty="0" smtClean="0"/>
              <a:t>“Community Building first.  </a:t>
            </a:r>
          </a:p>
          <a:p>
            <a:pPr algn="ctr">
              <a:buNone/>
            </a:pPr>
            <a:r>
              <a:rPr lang="en-US" dirty="0" smtClean="0"/>
              <a:t>Problem Solving second.”</a:t>
            </a:r>
            <a:endParaRPr lang="en-US" dirty="0"/>
          </a:p>
        </p:txBody>
      </p:sp>
      <p:pic>
        <p:nvPicPr>
          <p:cNvPr id="4" name="Picture 3" descr="soil_for_growth.png"/>
          <p:cNvPicPr>
            <a:picLocks noChangeAspect="1"/>
          </p:cNvPicPr>
          <p:nvPr/>
        </p:nvPicPr>
        <p:blipFill>
          <a:blip r:embed="rId2" cstate="print"/>
          <a:stretch>
            <a:fillRect/>
          </a:stretch>
        </p:blipFill>
        <p:spPr>
          <a:xfrm>
            <a:off x="3657600" y="3200400"/>
            <a:ext cx="1731938" cy="1465951"/>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r>
              <a:rPr lang="en-US" dirty="0" smtClean="0"/>
              <a:t>let’s review…</a:t>
            </a:r>
          </a:p>
          <a:p>
            <a:pPr algn="ctr">
              <a:buNone/>
            </a:pPr>
            <a:endParaRPr lang="en-US" dirty="0" smtClean="0"/>
          </a:p>
          <a:p>
            <a:pPr algn="ctr">
              <a:buNone/>
            </a:pPr>
            <a:r>
              <a:rPr lang="en-US" dirty="0" smtClean="0"/>
              <a:t>take a look now at the printed flow map</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Review  ‘shape’ worksheet on stages of community building.</a:t>
            </a:r>
          </a:p>
          <a:p>
            <a:pPr>
              <a:buNone/>
            </a:pPr>
            <a:endParaRPr lang="en-US" dirty="0"/>
          </a:p>
        </p:txBody>
      </p:sp>
      <p:pic>
        <p:nvPicPr>
          <p:cNvPr id="4" name="Picture 3" descr="scan0001.jpg"/>
          <p:cNvPicPr>
            <a:picLocks noChangeAspect="1"/>
          </p:cNvPicPr>
          <p:nvPr/>
        </p:nvPicPr>
        <p:blipFill>
          <a:blip r:embed="rId2" cstate="print"/>
          <a:stretch>
            <a:fillRect/>
          </a:stretch>
        </p:blipFill>
        <p:spPr>
          <a:xfrm rot="16200000">
            <a:off x="1310655" y="-914400"/>
            <a:ext cx="6522690" cy="86868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
            </a:r>
            <a:br>
              <a:rPr lang="en-US" dirty="0" smtClean="0"/>
            </a:br>
            <a:r>
              <a:rPr lang="en-US" dirty="0"/>
              <a:t/>
            </a:r>
            <a:br>
              <a:rPr lang="en-US" dirty="0"/>
            </a:br>
            <a:r>
              <a:rPr lang="en-US" b="1" dirty="0" smtClean="0"/>
              <a:t>Part III– How does the community building process transform our ability to integrate and learn from chaos-crisis? </a:t>
            </a:r>
            <a:endParaRPr lang="en-US" b="1" dirty="0"/>
          </a:p>
        </p:txBody>
      </p:sp>
      <p:sp>
        <p:nvSpPr>
          <p:cNvPr id="3" name="Content Placeholder 2"/>
          <p:cNvSpPr>
            <a:spLocks noGrp="1"/>
          </p:cNvSpPr>
          <p:nvPr>
            <p:ph idx="1"/>
          </p:nvPr>
        </p:nvSpPr>
        <p:spPr>
          <a:xfrm>
            <a:off x="457200" y="2971800"/>
            <a:ext cx="8229600" cy="3154363"/>
          </a:xfrm>
        </p:spPr>
        <p:txBody>
          <a:bodyPr/>
          <a:lstStyle/>
          <a:p>
            <a:pPr>
              <a:buNone/>
            </a:pPr>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838200"/>
            <a:ext cx="67056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74638"/>
            <a:ext cx="8229600" cy="258762"/>
          </a:xfrm>
        </p:spPr>
        <p:txBody>
          <a:bodyPr>
            <a:noAutofit/>
          </a:bodyPr>
          <a:lstStyle/>
          <a:p>
            <a:pPr algn="l"/>
            <a:endParaRPr lang="en-US" sz="3600" dirty="0"/>
          </a:p>
        </p:txBody>
      </p:sp>
      <p:sp>
        <p:nvSpPr>
          <p:cNvPr id="3" name="Content Placeholder 2"/>
          <p:cNvSpPr>
            <a:spLocks noGrp="1"/>
          </p:cNvSpPr>
          <p:nvPr>
            <p:ph idx="1"/>
          </p:nvPr>
        </p:nvSpPr>
        <p:spPr>
          <a:xfrm>
            <a:off x="457200" y="533400"/>
            <a:ext cx="8229600" cy="5592763"/>
          </a:xfrm>
        </p:spPr>
        <p:txBody>
          <a:bodyPr>
            <a:normAutofit fontScale="85000" lnSpcReduction="20000"/>
          </a:bodyPr>
          <a:lstStyle/>
          <a:p>
            <a:pPr>
              <a:buNone/>
            </a:pPr>
            <a:endParaRPr lang="en-US" dirty="0"/>
          </a:p>
          <a:p>
            <a:pPr>
              <a:buNone/>
            </a:pPr>
            <a:r>
              <a:rPr lang="en-US" b="1" dirty="0" smtClean="0"/>
              <a:t>          The Reality</a:t>
            </a:r>
            <a:r>
              <a:rPr lang="en-US" dirty="0" smtClean="0"/>
              <a:t>:  </a:t>
            </a:r>
            <a:br>
              <a:rPr lang="en-US" dirty="0" smtClean="0"/>
            </a:br>
            <a:r>
              <a:rPr lang="en-US" dirty="0" smtClean="0"/>
              <a:t>      </a:t>
            </a:r>
            <a:r>
              <a:rPr lang="en-US" sz="2600" i="1" dirty="0" smtClean="0"/>
              <a:t>We live in a world of pseudo-community and chaos</a:t>
            </a:r>
            <a:r>
              <a:rPr lang="en-US" sz="2600" dirty="0" smtClean="0"/>
              <a:t>.   </a:t>
            </a:r>
          </a:p>
          <a:p>
            <a:pPr algn="ctr">
              <a:buNone/>
            </a:pPr>
            <a:endParaRPr lang="en-US" dirty="0" smtClean="0"/>
          </a:p>
          <a:p>
            <a:pPr algn="ctr">
              <a:buNone/>
            </a:pPr>
            <a:r>
              <a:rPr lang="en-US" dirty="0" smtClean="0"/>
              <a:t>without intention </a:t>
            </a:r>
          </a:p>
          <a:p>
            <a:pPr algn="ctr">
              <a:buNone/>
            </a:pPr>
            <a:r>
              <a:rPr lang="en-US" dirty="0" smtClean="0"/>
              <a:t>to enter into the stages of the community building process, </a:t>
            </a:r>
          </a:p>
          <a:p>
            <a:pPr algn="ctr">
              <a:buNone/>
            </a:pPr>
            <a:endParaRPr lang="en-US" dirty="0" smtClean="0"/>
          </a:p>
          <a:p>
            <a:pPr algn="ctr">
              <a:buNone/>
            </a:pPr>
            <a:r>
              <a:rPr lang="en-US" dirty="0" smtClean="0"/>
              <a:t>without guiding principles </a:t>
            </a:r>
          </a:p>
          <a:p>
            <a:pPr algn="ctr">
              <a:buNone/>
            </a:pPr>
            <a:r>
              <a:rPr lang="en-US" dirty="0" smtClean="0"/>
              <a:t>to create the conditions for genuine community to emerge, </a:t>
            </a:r>
          </a:p>
          <a:p>
            <a:pPr algn="ctr">
              <a:buNone/>
            </a:pPr>
            <a:endParaRPr lang="en-US" dirty="0" smtClean="0"/>
          </a:p>
          <a:p>
            <a:pPr algn="ctr">
              <a:buNone/>
            </a:pPr>
            <a:r>
              <a:rPr lang="en-US" dirty="0" smtClean="0"/>
              <a:t>genuine community does not just ‘happen’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dirty="0" smtClean="0"/>
              <a:t>    Let’s explore the difference between a life that is lived always through pseudo-community and a life that is lived through genuine community.</a:t>
            </a:r>
          </a:p>
          <a:p>
            <a:pPr>
              <a:buNone/>
            </a:pP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Consider a world where pseudo-community is the standard way of relating</a:t>
            </a:r>
            <a:endParaRPr lang="en-US" sz="2800" dirty="0"/>
          </a:p>
        </p:txBody>
      </p:sp>
      <p:pic>
        <p:nvPicPr>
          <p:cNvPr id="4" name="Content Placeholder 3" descr="scan0002.jpg"/>
          <p:cNvPicPr>
            <a:picLocks noGrp="1" noChangeAspect="1"/>
          </p:cNvPicPr>
          <p:nvPr>
            <p:ph idx="1"/>
          </p:nvPr>
        </p:nvPicPr>
        <p:blipFill>
          <a:blip r:embed="rId2" cstate="print"/>
          <a:stretch>
            <a:fillRect/>
          </a:stretch>
        </p:blipFill>
        <p:spPr>
          <a:xfrm rot="16200000">
            <a:off x="1354771" y="397830"/>
            <a:ext cx="5638800" cy="7281540"/>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can0004.jpg"/>
          <p:cNvPicPr>
            <a:picLocks noGrp="1" noChangeAspect="1"/>
          </p:cNvPicPr>
          <p:nvPr>
            <p:ph idx="1"/>
          </p:nvPr>
        </p:nvPicPr>
        <p:blipFill>
          <a:blip r:embed="rId2" cstate="print"/>
          <a:stretch>
            <a:fillRect/>
          </a:stretch>
        </p:blipFill>
        <p:spPr>
          <a:xfrm rot="16200000">
            <a:off x="1469716" y="-936313"/>
            <a:ext cx="6324599" cy="9264025"/>
          </a:xfrm>
        </p:spPr>
      </p:pic>
      <p:sp>
        <p:nvSpPr>
          <p:cNvPr id="2" name="Title 1"/>
          <p:cNvSpPr>
            <a:spLocks noGrp="1"/>
          </p:cNvSpPr>
          <p:nvPr>
            <p:ph type="title"/>
          </p:nvPr>
        </p:nvSpPr>
        <p:spPr/>
        <p:txBody>
          <a:bodyPr>
            <a:normAutofit/>
          </a:bodyPr>
          <a:lstStyle/>
          <a:p>
            <a:r>
              <a:rPr lang="en-US" sz="3200" dirty="0" smtClean="0"/>
              <a:t>Consider a world where genuine community is the foundation or ‘norm’</a:t>
            </a:r>
            <a:endParaRPr lang="en-US" sz="3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which norm is emptiness allowed to be more present and experienced?</a:t>
            </a:r>
            <a:endParaRPr lang="en-US" dirty="0"/>
          </a:p>
        </p:txBody>
      </p:sp>
      <p:sp>
        <p:nvSpPr>
          <p:cNvPr id="3" name="Text Placeholder 2"/>
          <p:cNvSpPr>
            <a:spLocks noGrp="1"/>
          </p:cNvSpPr>
          <p:nvPr>
            <p:ph type="body" idx="1"/>
          </p:nvPr>
        </p:nvSpPr>
        <p:spPr/>
        <p:txBody>
          <a:bodyPr>
            <a:normAutofit fontScale="92500"/>
          </a:bodyPr>
          <a:lstStyle/>
          <a:p>
            <a:r>
              <a:rPr lang="en-US" dirty="0" smtClean="0">
                <a:solidFill>
                  <a:srgbClr val="0070C0"/>
                </a:solidFill>
              </a:rPr>
              <a:t>Emptiness in  pseudo-community</a:t>
            </a:r>
            <a:endParaRPr lang="en-US" dirty="0">
              <a:solidFill>
                <a:srgbClr val="0070C0"/>
              </a:solidFill>
            </a:endParaRPr>
          </a:p>
        </p:txBody>
      </p:sp>
      <p:sp>
        <p:nvSpPr>
          <p:cNvPr id="4" name="Content Placeholder 3"/>
          <p:cNvSpPr>
            <a:spLocks noGrp="1"/>
          </p:cNvSpPr>
          <p:nvPr>
            <p:ph sz="half" idx="2"/>
          </p:nvPr>
        </p:nvSpPr>
        <p:spPr/>
        <p:txBody>
          <a:bodyPr/>
          <a:lstStyle/>
          <a:p>
            <a:endParaRPr lang="en-US" dirty="0" smtClean="0"/>
          </a:p>
          <a:p>
            <a:endParaRPr lang="en-US" dirty="0"/>
          </a:p>
        </p:txBody>
      </p:sp>
      <p:sp>
        <p:nvSpPr>
          <p:cNvPr id="5" name="Text Placeholder 4"/>
          <p:cNvSpPr>
            <a:spLocks noGrp="1"/>
          </p:cNvSpPr>
          <p:nvPr>
            <p:ph type="body" sz="quarter" idx="3"/>
          </p:nvPr>
        </p:nvSpPr>
        <p:spPr/>
        <p:txBody>
          <a:bodyPr>
            <a:normAutofit fontScale="92500"/>
          </a:bodyPr>
          <a:lstStyle/>
          <a:p>
            <a:r>
              <a:rPr lang="en-US" dirty="0" smtClean="0">
                <a:solidFill>
                  <a:srgbClr val="00B050"/>
                </a:solidFill>
              </a:rPr>
              <a:t>Emptiness in genuine community</a:t>
            </a:r>
            <a:endParaRPr lang="en-US" dirty="0">
              <a:solidFill>
                <a:srgbClr val="00B050"/>
              </a:solidFill>
            </a:endParaRPr>
          </a:p>
        </p:txBody>
      </p:sp>
      <p:sp>
        <p:nvSpPr>
          <p:cNvPr id="6" name="Content Placeholder 5"/>
          <p:cNvSpPr>
            <a:spLocks noGrp="1"/>
          </p:cNvSpPr>
          <p:nvPr>
            <p:ph sz="quarter" idx="4"/>
          </p:nvPr>
        </p:nvSpPr>
        <p:spPr/>
        <p:txBody>
          <a:bodyPr/>
          <a:lstStyle/>
          <a:p>
            <a:endParaRPr lang="en-US" dirty="0"/>
          </a:p>
        </p:txBody>
      </p:sp>
      <p:sp>
        <p:nvSpPr>
          <p:cNvPr id="7" name="Oval 6"/>
          <p:cNvSpPr/>
          <p:nvPr/>
        </p:nvSpPr>
        <p:spPr>
          <a:xfrm>
            <a:off x="1600200" y="3429000"/>
            <a:ext cx="990600" cy="990600"/>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334000" y="2514600"/>
            <a:ext cx="3276600" cy="3505200"/>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600200"/>
          </a:xfrm>
        </p:spPr>
        <p:txBody>
          <a:bodyPr>
            <a:normAutofit fontScale="90000"/>
          </a:bodyPr>
          <a:lstStyle/>
          <a:p>
            <a:r>
              <a:rPr lang="en-US" sz="2000" dirty="0" smtClean="0"/>
              <a:t/>
            </a:r>
            <a:br>
              <a:rPr lang="en-US" sz="2000" dirty="0" smtClean="0"/>
            </a:br>
            <a:r>
              <a:rPr lang="en-US" sz="2000" dirty="0" smtClean="0"/>
              <a:t/>
            </a:r>
            <a:br>
              <a:rPr lang="en-US" sz="2000" dirty="0" smtClean="0"/>
            </a:br>
            <a:r>
              <a:rPr lang="en-US" sz="3100" dirty="0" smtClean="0"/>
              <a:t>What is the relationship between </a:t>
            </a:r>
            <a:br>
              <a:rPr lang="en-US" sz="3100" dirty="0" smtClean="0"/>
            </a:br>
            <a:r>
              <a:rPr lang="en-US" sz="3100" dirty="0" smtClean="0"/>
              <a:t>the amount of heart space we give to </a:t>
            </a:r>
            <a:r>
              <a:rPr lang="en-US" sz="3100" b="1" dirty="0" smtClean="0"/>
              <a:t>emptiness</a:t>
            </a:r>
            <a:r>
              <a:rPr lang="en-US" sz="3100" dirty="0" smtClean="0"/>
              <a:t> </a:t>
            </a:r>
            <a:br>
              <a:rPr lang="en-US" sz="3100" dirty="0" smtClean="0"/>
            </a:br>
            <a:r>
              <a:rPr lang="en-US" sz="3100" dirty="0" smtClean="0"/>
              <a:t>and the size and effect of </a:t>
            </a:r>
            <a:r>
              <a:rPr lang="en-US" sz="3100" b="1" dirty="0" smtClean="0"/>
              <a:t>chaos</a:t>
            </a:r>
            <a:r>
              <a:rPr lang="en-US" sz="3100" dirty="0" smtClean="0"/>
              <a:t> on the group?</a:t>
            </a:r>
            <a:r>
              <a:rPr lang="en-US" dirty="0" smtClean="0"/>
              <a:t/>
            </a:r>
            <a:br>
              <a:rPr lang="en-US" dirty="0" smtClean="0"/>
            </a:br>
            <a:endParaRPr lang="en-US" dirty="0"/>
          </a:p>
        </p:txBody>
      </p:sp>
      <p:sp>
        <p:nvSpPr>
          <p:cNvPr id="3" name="Content Placeholder 2"/>
          <p:cNvSpPr>
            <a:spLocks noGrp="1"/>
          </p:cNvSpPr>
          <p:nvPr>
            <p:ph sz="half" idx="1"/>
          </p:nvPr>
        </p:nvSpPr>
        <p:spPr/>
        <p:txBody>
          <a:bodyPr>
            <a:normAutofit/>
          </a:bodyPr>
          <a:lstStyle/>
          <a:p>
            <a:pPr>
              <a:buNone/>
            </a:pPr>
            <a:r>
              <a:rPr lang="en-US" dirty="0" smtClean="0"/>
              <a:t>   </a:t>
            </a:r>
            <a:endParaRPr lang="en-US" dirty="0"/>
          </a:p>
        </p:txBody>
      </p:sp>
      <p:sp>
        <p:nvSpPr>
          <p:cNvPr id="10" name="Content Placeholder 9"/>
          <p:cNvSpPr>
            <a:spLocks noGrp="1"/>
          </p:cNvSpPr>
          <p:nvPr>
            <p:ph sz="half" idx="2"/>
          </p:nvPr>
        </p:nvSpPr>
        <p:spPr/>
        <p:txBody>
          <a:bodyPr>
            <a:normAutofit/>
          </a:bodyPr>
          <a:lstStyle/>
          <a:p>
            <a:pPr>
              <a:buNone/>
            </a:pPr>
            <a:r>
              <a:rPr lang="en-US" dirty="0" smtClean="0">
                <a:solidFill>
                  <a:srgbClr val="00B050"/>
                </a:solidFill>
              </a:rPr>
              <a:t>emptiness and chaos in </a:t>
            </a:r>
            <a:r>
              <a:rPr lang="en-US" b="1" dirty="0" smtClean="0">
                <a:solidFill>
                  <a:srgbClr val="00B050"/>
                </a:solidFill>
              </a:rPr>
              <a:t>genuine community</a:t>
            </a:r>
          </a:p>
          <a:p>
            <a:pPr>
              <a:buNone/>
            </a:pPr>
            <a:endParaRPr lang="en-US" dirty="0"/>
          </a:p>
        </p:txBody>
      </p:sp>
      <p:sp>
        <p:nvSpPr>
          <p:cNvPr id="6" name="Oval 5"/>
          <p:cNvSpPr/>
          <p:nvPr/>
        </p:nvSpPr>
        <p:spPr>
          <a:xfrm>
            <a:off x="762000" y="5334000"/>
            <a:ext cx="990600" cy="990600"/>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Explosion 1 6"/>
          <p:cNvSpPr/>
          <p:nvPr/>
        </p:nvSpPr>
        <p:spPr>
          <a:xfrm>
            <a:off x="1447800" y="2590800"/>
            <a:ext cx="2895600" cy="3962400"/>
          </a:xfrm>
          <a:prstGeom prst="irregularSeal1">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876800" y="2514600"/>
            <a:ext cx="3124200" cy="3352800"/>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xplosion 1 10"/>
          <p:cNvSpPr/>
          <p:nvPr/>
        </p:nvSpPr>
        <p:spPr>
          <a:xfrm>
            <a:off x="7696200" y="4572000"/>
            <a:ext cx="990600" cy="1295400"/>
          </a:xfrm>
          <a:prstGeom prst="irregularSeal1">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p:cNvSpPr txBox="1">
            <a:spLocks/>
          </p:cNvSpPr>
          <p:nvPr/>
        </p:nvSpPr>
        <p:spPr>
          <a:xfrm>
            <a:off x="609600" y="1752600"/>
            <a:ext cx="4038600" cy="4525963"/>
          </a:xfrm>
          <a:prstGeom prst="rect">
            <a:avLst/>
          </a:prstGeom>
        </p:spPr>
        <p:txBody>
          <a:bodyPr vert="horz" lIns="91440" tIns="45720" rIns="91440" bIns="45720" rtlCol="0">
            <a:normAutofit/>
          </a:bodyPr>
          <a:lstStyle/>
          <a:p>
            <a:r>
              <a:rPr lang="en-US" sz="2800" dirty="0" smtClean="0">
                <a:solidFill>
                  <a:srgbClr val="0070C0"/>
                </a:solidFill>
              </a:rPr>
              <a:t>chaos and emptiness in  </a:t>
            </a:r>
            <a:r>
              <a:rPr lang="en-US" sz="2800" b="1" dirty="0" smtClean="0">
                <a:solidFill>
                  <a:srgbClr val="0070C0"/>
                </a:solidFill>
              </a:rPr>
              <a:t>pseudo-community</a:t>
            </a:r>
            <a:endParaRPr lang="en-US" sz="2800" b="1" dirty="0">
              <a:solidFill>
                <a:srgbClr val="0070C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Questions for reflection</a:t>
            </a:r>
            <a:endParaRPr lang="en-US" dirty="0"/>
          </a:p>
        </p:txBody>
      </p:sp>
      <p:sp>
        <p:nvSpPr>
          <p:cNvPr id="3" name="Content Placeholder 2"/>
          <p:cNvSpPr>
            <a:spLocks noGrp="1"/>
          </p:cNvSpPr>
          <p:nvPr>
            <p:ph idx="1"/>
          </p:nvPr>
        </p:nvSpPr>
        <p:spPr/>
        <p:txBody>
          <a:bodyPr>
            <a:normAutofit fontScale="85000" lnSpcReduction="10000"/>
          </a:bodyPr>
          <a:lstStyle/>
          <a:p>
            <a:pPr>
              <a:buNone/>
            </a:pPr>
            <a:endParaRPr lang="en-US" dirty="0"/>
          </a:p>
          <a:p>
            <a:r>
              <a:rPr lang="en-US" dirty="0" smtClean="0"/>
              <a:t>Consider the </a:t>
            </a:r>
            <a:r>
              <a:rPr lang="en-US" b="1" dirty="0" smtClean="0"/>
              <a:t>transformed ways </a:t>
            </a:r>
            <a:r>
              <a:rPr lang="en-US" dirty="0" smtClean="0"/>
              <a:t>of thinking about </a:t>
            </a:r>
            <a:r>
              <a:rPr lang="en-US" b="1" dirty="0" smtClean="0"/>
              <a:t>crisis </a:t>
            </a:r>
            <a:r>
              <a:rPr lang="en-US" dirty="0" smtClean="0"/>
              <a:t>and </a:t>
            </a:r>
            <a:r>
              <a:rPr lang="en-US" b="1" dirty="0" smtClean="0"/>
              <a:t>community.</a:t>
            </a:r>
            <a:r>
              <a:rPr lang="en-US" dirty="0" smtClean="0"/>
              <a:t>   What are the possibilities when we understand how crisis is related to community?</a:t>
            </a:r>
          </a:p>
          <a:p>
            <a:pPr>
              <a:buNone/>
            </a:pPr>
            <a:endParaRPr lang="en-US" dirty="0" smtClean="0"/>
          </a:p>
          <a:p>
            <a:r>
              <a:rPr lang="en-US" dirty="0" smtClean="0"/>
              <a:t>How could your role as a crisis interventionist be uplifted from the static role of a ‘helper’ and ‘fixer’ to </a:t>
            </a:r>
            <a:r>
              <a:rPr lang="en-US" b="1" dirty="0" smtClean="0"/>
              <a:t>the dynamic role </a:t>
            </a:r>
            <a:r>
              <a:rPr lang="en-US" dirty="0" smtClean="0"/>
              <a:t>of someone, who, within a creative and uplifted mind, creates </a:t>
            </a:r>
            <a:r>
              <a:rPr lang="en-US" b="1" dirty="0" smtClean="0"/>
              <a:t>conditions</a:t>
            </a:r>
            <a:r>
              <a:rPr lang="en-US" dirty="0" smtClean="0"/>
              <a:t> and </a:t>
            </a:r>
            <a:r>
              <a:rPr lang="en-US" b="1" dirty="0" smtClean="0"/>
              <a:t>intentions</a:t>
            </a:r>
            <a:r>
              <a:rPr lang="en-US" dirty="0" smtClean="0"/>
              <a:t> for </a:t>
            </a:r>
            <a:r>
              <a:rPr lang="en-US" b="1" dirty="0" smtClean="0"/>
              <a:t>meaningful transformation </a:t>
            </a:r>
            <a:r>
              <a:rPr lang="en-US" dirty="0" smtClean="0"/>
              <a:t>through community building and deepened standards of communication</a:t>
            </a:r>
            <a:endParaRPr lang="en-US" i="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p:txBody>
          <a:bodyPr>
            <a:normAutofit lnSpcReduction="10000"/>
          </a:bodyPr>
          <a:lstStyle/>
          <a:p>
            <a:pPr>
              <a:buNone/>
            </a:pPr>
            <a:r>
              <a:rPr lang="en-US" b="1" dirty="0" smtClean="0"/>
              <a:t>Where to go from here?</a:t>
            </a:r>
          </a:p>
          <a:p>
            <a:pPr>
              <a:buNone/>
            </a:pPr>
            <a:endParaRPr lang="en-US" dirty="0"/>
          </a:p>
          <a:p>
            <a:pPr>
              <a:buNone/>
            </a:pPr>
            <a:r>
              <a:rPr lang="en-US" dirty="0" smtClean="0"/>
              <a:t>1.  Learn more about Community Building by joining the college group– read </a:t>
            </a:r>
            <a:r>
              <a:rPr lang="en-US" u="sng" dirty="0" smtClean="0"/>
              <a:t>The Different Drum</a:t>
            </a:r>
            <a:r>
              <a:rPr lang="en-US" dirty="0" smtClean="0"/>
              <a:t>, participate in a full FCE workshop, prepare to be trained as a facilitator, learn about themes that emerge in each stage and much more, practice CB regularly with a group.</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dirty="0" smtClean="0"/>
              <a:t>   2.  Learn about Community Building variations– CB with children, CB through Needs Assessments, new forms of CB that include expression through the arts and ways of including people with disabilities.</a:t>
            </a:r>
          </a:p>
          <a:p>
            <a:pPr>
              <a:buNone/>
            </a:pPr>
            <a:endParaRPr lang="en-US" dirty="0" smtClean="0"/>
          </a:p>
          <a:p>
            <a:pPr>
              <a:buNone/>
            </a:pPr>
            <a:r>
              <a:rPr lang="en-US" u="sng" dirty="0" smtClean="0">
                <a:hlinkClick r:id="rId2"/>
              </a:rPr>
              <a:t>https://www.youtube.com/watch?v=armP8TfS9Is&amp;index=2&amp;list=PLth4HhHITDRFfgIaKmtIaGy3EEvI45Z2p</a:t>
            </a:r>
            <a:r>
              <a:rPr lang="en-US" dirty="0" smtClean="0"/>
              <a:t>   </a:t>
            </a:r>
            <a:r>
              <a:rPr lang="en-US" i="1" dirty="0" smtClean="0"/>
              <a:t>Community Building with Children</a:t>
            </a:r>
            <a:endParaRPr lang="en-US" i="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marL="514350" indent="-514350">
              <a:buAutoNum type="arabicPeriod" startAt="3"/>
            </a:pPr>
            <a:r>
              <a:rPr lang="en-US" dirty="0" smtClean="0"/>
              <a:t>Learn about Participatory Action Research (PAR)  models happening in Appalachia and South America and different parts of the world.  Once a Community Building Group is established, there are great possibilities for social transformation using PAR methodologies!</a:t>
            </a:r>
          </a:p>
          <a:p>
            <a:pPr marL="514350" indent="-514350">
              <a:buAutoNum type="arabicPeriod" startAt="3"/>
            </a:pPr>
            <a:endParaRPr lang="en-US" dirty="0" smtClean="0"/>
          </a:p>
          <a:p>
            <a:pPr marL="514350" indent="-514350">
              <a:buNone/>
            </a:pPr>
            <a:r>
              <a:rPr lang="en-US" dirty="0" smtClean="0"/>
              <a:t/>
            </a:r>
            <a:br>
              <a:rPr lang="en-US" dirty="0" smtClean="0"/>
            </a:br>
            <a:r>
              <a:rPr lang="en-US" b="1" dirty="0" smtClean="0">
                <a:hlinkClick r:id="rId2"/>
              </a:rPr>
              <a:t>Reading, Analyzing, and Transforming Reality through Participatory Research</a:t>
            </a:r>
            <a:r>
              <a:rPr lang="en-US" dirty="0" smtClean="0"/>
              <a:t> </a:t>
            </a:r>
            <a:br>
              <a:rPr lang="en-US" dirty="0" smtClean="0"/>
            </a:br>
            <a:r>
              <a:rPr lang="en-US" dirty="0" smtClean="0"/>
              <a:t>with Dr. </a:t>
            </a:r>
            <a:r>
              <a:rPr lang="en-US" dirty="0" err="1" smtClean="0"/>
              <a:t>Shabnam</a:t>
            </a:r>
            <a:r>
              <a:rPr lang="en-US" dirty="0" smtClean="0"/>
              <a:t> </a:t>
            </a:r>
            <a:r>
              <a:rPr lang="en-US" dirty="0" err="1" smtClean="0"/>
              <a:t>Koirala</a:t>
            </a:r>
            <a:r>
              <a:rPr lang="en-US" dirty="0" smtClean="0"/>
              <a:t>-Azad</a:t>
            </a:r>
          </a:p>
          <a:p>
            <a:pPr marL="514350" indent="-514350">
              <a:buNone/>
            </a:pPr>
            <a:endParaRPr lang="en-US" dirty="0" smtClean="0"/>
          </a:p>
          <a:p>
            <a:pPr marL="514350" indent="-514350" algn="ctr">
              <a:buNone/>
            </a:pPr>
            <a:r>
              <a:rPr lang="en-US" dirty="0" smtClean="0">
                <a:hlinkClick r:id="rId3"/>
              </a:rPr>
              <a:t>http://www.bahai-studies.ca/PastWebinars</a:t>
            </a:r>
            <a:endParaRPr lang="en-US" dirty="0" smtClean="0"/>
          </a:p>
          <a:p>
            <a:pPr marL="514350" indent="-514350">
              <a:buNone/>
            </a:pPr>
            <a:endParaRPr lang="en-US" dirty="0" smtClean="0"/>
          </a:p>
          <a:p>
            <a:pPr marL="514350" indent="-514350">
              <a:buNone/>
            </a:pPr>
            <a:endParaRPr lang="en-US" dirty="0" smtClean="0"/>
          </a:p>
          <a:p>
            <a:pPr marL="514350" indent="-514350">
              <a:buNone/>
            </a:pPr>
            <a:r>
              <a:rPr lang="en-US" dirty="0" smtClean="0"/>
              <a:t>         </a:t>
            </a:r>
            <a:r>
              <a:rPr lang="en-US" b="1" u="sng" dirty="0" smtClean="0">
                <a:solidFill>
                  <a:schemeClr val="accent2">
                    <a:lumMod val="75000"/>
                  </a:schemeClr>
                </a:solidFill>
              </a:rPr>
              <a:t>Creative </a:t>
            </a:r>
            <a:r>
              <a:rPr lang="en-US" b="1" u="sng" dirty="0" err="1" smtClean="0">
                <a:solidFill>
                  <a:schemeClr val="accent2">
                    <a:lumMod val="75000"/>
                  </a:schemeClr>
                </a:solidFill>
              </a:rPr>
              <a:t>Placemaking</a:t>
            </a:r>
            <a:r>
              <a:rPr lang="en-US" b="1" u="sng" dirty="0" smtClean="0">
                <a:solidFill>
                  <a:schemeClr val="accent2">
                    <a:lumMod val="75000"/>
                  </a:schemeClr>
                </a:solidFill>
              </a:rPr>
              <a:t> and Belonging– Participatory Action Research with Theater through Southeast Kentucky Technical and Community College</a:t>
            </a:r>
          </a:p>
          <a:p>
            <a:pPr marL="514350" indent="-514350">
              <a:buNone/>
            </a:pPr>
            <a:r>
              <a:rPr lang="en-US" dirty="0" smtClean="0"/>
              <a:t>	with Dr. Robert </a:t>
            </a:r>
            <a:r>
              <a:rPr lang="en-US" dirty="0" err="1" smtClean="0"/>
              <a:t>Gipe</a:t>
            </a:r>
            <a:endParaRPr lang="en-US" dirty="0" smtClean="0"/>
          </a:p>
          <a:p>
            <a:pPr marL="514350" indent="-514350">
              <a:buNone/>
            </a:pPr>
            <a:endParaRPr lang="en-US" dirty="0" smtClean="0"/>
          </a:p>
          <a:p>
            <a:pPr marL="514350" indent="-514350" algn="ctr">
              <a:buNone/>
            </a:pPr>
            <a:r>
              <a:rPr lang="en-US" dirty="0" smtClean="0">
                <a:solidFill>
                  <a:schemeClr val="accent2">
                    <a:lumMod val="75000"/>
                  </a:schemeClr>
                </a:solidFill>
              </a:rPr>
              <a:t>http://namac.org/idea-exchange/creative-placemaking-belonging</a:t>
            </a:r>
          </a:p>
          <a:p>
            <a:pPr marL="514350" indent="-514350">
              <a:buNone/>
            </a:pPr>
            <a:endParaRPr lang="en-US" dirty="0" smtClean="0"/>
          </a:p>
          <a:p>
            <a:pPr marL="514350" indent="-514350">
              <a:buNone/>
            </a:pPr>
            <a:endParaRPr lang="en-US" dirty="0" smtClean="0"/>
          </a:p>
          <a:p>
            <a:pPr marL="514350" indent="-514350">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381000" y="1295400"/>
            <a:ext cx="8229600" cy="4830763"/>
          </a:xfrm>
        </p:spPr>
        <p:txBody>
          <a:bodyPr>
            <a:normAutofit fontScale="55000" lnSpcReduction="20000"/>
          </a:bodyPr>
          <a:lstStyle/>
          <a:p>
            <a:pPr marL="514350" indent="-514350">
              <a:buAutoNum type="arabicPeriod" startAt="4"/>
            </a:pPr>
            <a:r>
              <a:rPr lang="en-US" dirty="0" smtClean="0"/>
              <a:t>Learn about new ways that mental health workers in Appalachia are thinking about their social role– 3 levels of involvement.</a:t>
            </a:r>
          </a:p>
          <a:p>
            <a:pPr marL="514350" indent="-514350">
              <a:buNone/>
            </a:pPr>
            <a:endParaRPr lang="en-US" dirty="0" smtClean="0"/>
          </a:p>
          <a:p>
            <a:pPr marL="514350" indent="-514350">
              <a:buNone/>
            </a:pPr>
            <a:endParaRPr lang="en-US" dirty="0" smtClean="0"/>
          </a:p>
          <a:p>
            <a:pPr marL="514350" indent="-514350">
              <a:buNone/>
            </a:pPr>
            <a:r>
              <a:rPr lang="en-US" b="1" dirty="0" smtClean="0"/>
              <a:t>        Individual healing</a:t>
            </a:r>
            <a:r>
              <a:rPr lang="en-US" dirty="0" smtClean="0"/>
              <a:t>– one-on-one traditional therapy</a:t>
            </a:r>
          </a:p>
          <a:p>
            <a:pPr marL="514350" indent="-514350">
              <a:buNone/>
            </a:pPr>
            <a:endParaRPr lang="en-US" dirty="0" smtClean="0"/>
          </a:p>
          <a:p>
            <a:pPr marL="514350" indent="-514350">
              <a:buNone/>
            </a:pPr>
            <a:r>
              <a:rPr lang="en-US" b="1" dirty="0" smtClean="0"/>
              <a:t>        Community empowerment</a:t>
            </a:r>
            <a:r>
              <a:rPr lang="en-US" dirty="0" smtClean="0"/>
              <a:t>– establishing ‘Safe Havens’, Community Building </a:t>
            </a:r>
            <a:r>
              <a:rPr lang="en-US" dirty="0" smtClean="0"/>
              <a:t>             Groups</a:t>
            </a:r>
            <a:r>
              <a:rPr lang="en-US" dirty="0" smtClean="0"/>
              <a:t>, local advocacy   groups, Participatory Research teams</a:t>
            </a:r>
          </a:p>
          <a:p>
            <a:pPr marL="514350" indent="-514350">
              <a:buNone/>
            </a:pPr>
            <a:endParaRPr lang="en-US" dirty="0" smtClean="0"/>
          </a:p>
          <a:p>
            <a:pPr marL="514350" indent="-514350">
              <a:buNone/>
            </a:pPr>
            <a:r>
              <a:rPr lang="en-US" b="1" dirty="0" smtClean="0"/>
              <a:t>       </a:t>
            </a:r>
            <a:r>
              <a:rPr lang="en-US" b="1" dirty="0" smtClean="0"/>
              <a:t> National </a:t>
            </a:r>
            <a:r>
              <a:rPr lang="en-US" b="1" dirty="0" smtClean="0"/>
              <a:t>and global social transformation</a:t>
            </a:r>
            <a:r>
              <a:rPr lang="en-US" dirty="0" smtClean="0"/>
              <a:t>– advocacy to change standards in mass communication, education, public health, government so we have an ethic of nurturance and care for all life</a:t>
            </a:r>
            <a:r>
              <a:rPr lang="en-US" dirty="0" smtClean="0"/>
              <a:t>.</a:t>
            </a:r>
          </a:p>
          <a:p>
            <a:pPr marL="514350" indent="-514350">
              <a:buNone/>
            </a:pPr>
            <a:endParaRPr lang="en-US" dirty="0" smtClean="0"/>
          </a:p>
          <a:p>
            <a:pPr marL="514350" indent="-514350" algn="ctr">
              <a:buNone/>
            </a:pPr>
            <a:r>
              <a:rPr lang="en-US" dirty="0" smtClean="0"/>
              <a:t>Julie Shepherd-Powell</a:t>
            </a:r>
          </a:p>
          <a:p>
            <a:pPr marL="514350" indent="-514350" algn="ctr">
              <a:buNone/>
            </a:pPr>
            <a:r>
              <a:rPr lang="en-US" dirty="0" smtClean="0"/>
              <a:t>PhD Candidate, University of Kentucky</a:t>
            </a:r>
          </a:p>
          <a:p>
            <a:pPr marL="514350" indent="-514350" algn="ctr">
              <a:buNone/>
            </a:pPr>
            <a:r>
              <a:rPr lang="en-US" dirty="0" smtClean="0"/>
              <a:t>j</a:t>
            </a:r>
            <a:r>
              <a:rPr lang="en-US" dirty="0" smtClean="0"/>
              <a:t>ulie.shepherd.powell@gmail.com</a:t>
            </a:r>
            <a:endParaRPr lang="en-US" dirty="0" smtClean="0"/>
          </a:p>
          <a:p>
            <a:pPr marL="514350" indent="-514350">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t>Contact information:</a:t>
            </a:r>
          </a:p>
          <a:p>
            <a:pPr>
              <a:buNone/>
            </a:pPr>
            <a:endParaRPr lang="en-US" dirty="0" smtClean="0"/>
          </a:p>
          <a:p>
            <a:pPr algn="ctr">
              <a:buNone/>
            </a:pPr>
            <a:r>
              <a:rPr lang="en-US" dirty="0" smtClean="0"/>
              <a:t>Julie </a:t>
            </a:r>
            <a:r>
              <a:rPr lang="en-US" dirty="0" err="1" smtClean="0"/>
              <a:t>Geredien</a:t>
            </a:r>
            <a:endParaRPr lang="en-US" dirty="0" smtClean="0"/>
          </a:p>
          <a:p>
            <a:pPr algn="ctr">
              <a:buNone/>
            </a:pPr>
            <a:r>
              <a:rPr lang="en-US" dirty="0" smtClean="0">
                <a:hlinkClick r:id="rId2"/>
              </a:rPr>
              <a:t>jgeredien@gmail.com</a:t>
            </a:r>
            <a:endParaRPr lang="en-US" dirty="0" smtClean="0"/>
          </a:p>
          <a:p>
            <a:pPr algn="ctr">
              <a:buNone/>
            </a:pPr>
            <a:endParaRPr lang="en-US" dirty="0" smtClean="0"/>
          </a:p>
          <a:p>
            <a:pPr algn="ctr">
              <a:buNone/>
            </a:pPr>
            <a:r>
              <a:rPr lang="en-US" dirty="0" smtClean="0"/>
              <a:t>Foundation for Community Encouragement</a:t>
            </a:r>
          </a:p>
          <a:p>
            <a:pPr algn="ctr">
              <a:buNone/>
            </a:pPr>
            <a:r>
              <a:rPr lang="en-US" dirty="0" smtClean="0">
                <a:hlinkClick r:id="rId3"/>
              </a:rPr>
              <a:t>http://fce-community.org/</a:t>
            </a:r>
            <a:endParaRPr lang="en-US" dirty="0" smtClean="0"/>
          </a:p>
          <a:p>
            <a:pPr>
              <a:buNone/>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2355</TotalTime>
  <Words>1858</Words>
  <Application>Microsoft Office PowerPoint</Application>
  <PresentationFormat>On-screen Show (4:3)</PresentationFormat>
  <Paragraphs>242</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Learning More  about Community Building</vt:lpstr>
      <vt:lpstr>Slide 2</vt:lpstr>
      <vt:lpstr>Outcome– what I hope you will be able to know by the end</vt:lpstr>
      <vt:lpstr>Outcome– what I hope you will be able to know by the end</vt:lpstr>
      <vt:lpstr>Preview of talk</vt:lpstr>
      <vt:lpstr>Part I– What you already know about a sense of genuine community</vt:lpstr>
      <vt:lpstr>Jot some notes on the scenario–  </vt:lpstr>
      <vt:lpstr>NOW</vt:lpstr>
      <vt:lpstr>Jot some notes on the scenario–  </vt:lpstr>
      <vt:lpstr>Slide 10</vt:lpstr>
      <vt:lpstr>Slide 11</vt:lpstr>
      <vt:lpstr>BLUE feelings</vt:lpstr>
      <vt:lpstr>Slide 13</vt:lpstr>
      <vt:lpstr>Slide 14</vt:lpstr>
      <vt:lpstr>Part II– The stages in the Community Building process</vt:lpstr>
      <vt:lpstr>IN THE BEGINNING…</vt:lpstr>
      <vt:lpstr>THE PSEUDO-COMMUNITY STAGE</vt:lpstr>
      <vt:lpstr>Slide 18</vt:lpstr>
      <vt:lpstr>THE CHAOS STAGE</vt:lpstr>
      <vt:lpstr>Slide 20</vt:lpstr>
      <vt:lpstr>to consider…</vt:lpstr>
      <vt:lpstr>HOW DO WE GET OUT  OF THE CHAOS STAGE?</vt:lpstr>
      <vt:lpstr>THE EMPTINESS STAGE</vt:lpstr>
      <vt:lpstr>Slide 24</vt:lpstr>
      <vt:lpstr>Slide 25</vt:lpstr>
      <vt:lpstr>Slide 26</vt:lpstr>
      <vt:lpstr>Slide 27</vt:lpstr>
      <vt:lpstr>THE GENUINE COMMUNITY STAGE</vt:lpstr>
      <vt:lpstr>GENUINE COMMUNITY</vt:lpstr>
      <vt:lpstr>Slide 30</vt:lpstr>
      <vt:lpstr>Slide 31</vt:lpstr>
      <vt:lpstr>Slide 32</vt:lpstr>
      <vt:lpstr>  Part III– How does the community building process transform our ability to integrate and learn from chaos-crisis? </vt:lpstr>
      <vt:lpstr>Slide 34</vt:lpstr>
      <vt:lpstr>Slide 35</vt:lpstr>
      <vt:lpstr>Consider a world where pseudo-community is the standard way of relating</vt:lpstr>
      <vt:lpstr>Consider a world where genuine community is the foundation or ‘norm’</vt:lpstr>
      <vt:lpstr>in which norm is emptiness allowed to be more present and experienced?</vt:lpstr>
      <vt:lpstr>  What is the relationship between  the amount of heart space we give to emptiness  and the size and effect of chaos on the group? </vt:lpstr>
      <vt:lpstr>Questions for reflection</vt:lpstr>
      <vt:lpstr>Conclusion</vt:lpstr>
      <vt:lpstr>Slide 42</vt:lpstr>
      <vt:lpstr>Slide 43</vt:lpstr>
      <vt:lpstr>Slide 44</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More About Community Building</dc:title>
  <dc:creator>Eve Berry</dc:creator>
  <cp:lastModifiedBy>jgeredien</cp:lastModifiedBy>
  <cp:revision>5</cp:revision>
  <dcterms:created xsi:type="dcterms:W3CDTF">2014-10-19T17:26:04Z</dcterms:created>
  <dcterms:modified xsi:type="dcterms:W3CDTF">2014-11-19T19:33:30Z</dcterms:modified>
</cp:coreProperties>
</file>