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63" r:id="rId1"/>
  </p:sldMasterIdLst>
  <p:notesMasterIdLst>
    <p:notesMasterId r:id="rId15"/>
  </p:notesMasterIdLst>
  <p:sldIdLst>
    <p:sldId id="256" r:id="rId2"/>
    <p:sldId id="257" r:id="rId3"/>
    <p:sldId id="268" r:id="rId4"/>
    <p:sldId id="264" r:id="rId5"/>
    <p:sldId id="265" r:id="rId6"/>
    <p:sldId id="273" r:id="rId7"/>
    <p:sldId id="274" r:id="rId8"/>
    <p:sldId id="271" r:id="rId9"/>
    <p:sldId id="258" r:id="rId10"/>
    <p:sldId id="262" r:id="rId11"/>
    <p:sldId id="263" r:id="rId12"/>
    <p:sldId id="272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D332D"/>
    <a:srgbClr val="0063DB"/>
    <a:srgbClr val="00A47A"/>
    <a:srgbClr val="3F729B"/>
    <a:srgbClr val="2398C9"/>
    <a:srgbClr val="00ACED"/>
    <a:srgbClr val="3B5998"/>
    <a:srgbClr val="B8CFD6"/>
    <a:srgbClr val="303240"/>
    <a:srgbClr val="525A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364" autoAdjust="0"/>
  </p:normalViewPr>
  <p:slideViewPr>
    <p:cSldViewPr snapToGrid="0" snapToObjects="1">
      <p:cViewPr>
        <p:scale>
          <a:sx n="100" d="100"/>
          <a:sy n="100" d="100"/>
        </p:scale>
        <p:origin x="-19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-1992" y="274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8BC88-E017-E448-9017-247A83215665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BFBC1-9DB5-2247-A22A-146AD4B48D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207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Script for slide 1: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BFBC1-9DB5-2247-A22A-146AD4B48D1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29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9526405-9BC8-A048-A3DC-41C0F3E935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1F4D604-4E40-0B49-BA3B-29C9F34B56D4}" type="datetimeFigureOut">
              <a:rPr lang="en-US" smtClean="0"/>
              <a:pPr/>
              <a:t>4/1/2015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5" r:id="rId2"/>
    <p:sldLayoutId id="2147484466" r:id="rId3"/>
    <p:sldLayoutId id="2147484467" r:id="rId4"/>
    <p:sldLayoutId id="2147484468" r:id="rId5"/>
    <p:sldLayoutId id="2147484469" r:id="rId6"/>
    <p:sldLayoutId id="2147484470" r:id="rId7"/>
    <p:sldLayoutId id="2147484471" r:id="rId8"/>
    <p:sldLayoutId id="2147484472" r:id="rId9"/>
    <p:sldLayoutId id="2147484473" r:id="rId10"/>
    <p:sldLayoutId id="214748447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083" y="74613"/>
            <a:ext cx="7543800" cy="2593975"/>
          </a:xfrm>
        </p:spPr>
        <p:txBody>
          <a:bodyPr/>
          <a:lstStyle/>
          <a:p>
            <a:r>
              <a:rPr lang="en-US" sz="4800" dirty="0" smtClean="0"/>
              <a:t>Harmonizing Motivations: Dialogue for Action and Social Change  </a:t>
            </a:r>
            <a:endParaRPr lang="en-US" sz="4800" dirty="0"/>
          </a:p>
        </p:txBody>
      </p:sp>
      <p:sp>
        <p:nvSpPr>
          <p:cNvPr id="5" name="Subtitle 3"/>
          <p:cNvSpPr>
            <a:spLocks noGrp="1"/>
          </p:cNvSpPr>
          <p:nvPr>
            <p:ph type="subTitle" idx="1"/>
          </p:nvPr>
        </p:nvSpPr>
        <p:spPr>
          <a:xfrm>
            <a:off x="683683" y="4948238"/>
            <a:ext cx="7315200" cy="2895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Carl S. Moore, Ph.D.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Associate Professor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Research Academy for Integrated Learning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University of DC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0" y="2616200"/>
            <a:ext cx="3131620" cy="247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9968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US" sz="3200" dirty="0" smtClean="0"/>
              <a:t>It is my aim that after leaving this workshop participants will:</a:t>
            </a:r>
            <a:endParaRPr lang="en-US" sz="3200" dirty="0"/>
          </a:p>
          <a:p>
            <a:r>
              <a:rPr lang="en-US" sz="3200" dirty="0" smtClean="0"/>
              <a:t>Have a greater understanding of social justice. </a:t>
            </a:r>
          </a:p>
          <a:p>
            <a:r>
              <a:rPr lang="en-US" sz="3200" dirty="0" smtClean="0"/>
              <a:t>Be able to evaluate oneself as a potential change agent.</a:t>
            </a:r>
          </a:p>
          <a:p>
            <a:r>
              <a:rPr lang="en-US" sz="3200" dirty="0" smtClean="0"/>
              <a:t>Be able to collaborate with others to make decisions for social change.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9156" y="92075"/>
            <a:ext cx="1483007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095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Icebreaker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71134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i="1" dirty="0" smtClean="0"/>
              <a:t>As it relates to social change in the world, discuss one thing you would like to see change in the world and one major barrier (in your opinion) to that change.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627" y="1225783"/>
            <a:ext cx="2788955" cy="214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873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3276600" y="1816100"/>
            <a:ext cx="7620000" cy="1143000"/>
          </a:xfrm>
        </p:spPr>
        <p:txBody>
          <a:bodyPr/>
          <a:lstStyle/>
          <a:p>
            <a:r>
              <a:rPr lang="en-US" dirty="0" smtClean="0"/>
              <a:t>Cycles of Socialization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7035"/>
            <a:ext cx="594931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44465" y="6197600"/>
            <a:ext cx="3289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Harro</a:t>
            </a:r>
            <a:r>
              <a:rPr lang="en-US" sz="1400" dirty="0"/>
              <a:t>, B. (2000). The cycle of socialization. Readings for diversity and social justice, 15-21.</a:t>
            </a:r>
          </a:p>
        </p:txBody>
      </p:sp>
    </p:spTree>
    <p:extLst>
      <p:ext uri="{BB962C8B-B14F-4D97-AF65-F5344CB8AC3E}">
        <p14:creationId xmlns:p14="http://schemas.microsoft.com/office/powerpoint/2010/main" xmlns="" val="418566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 rot="2194807">
            <a:off x="1795568" y="2115983"/>
            <a:ext cx="5578987" cy="24715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Social Interaction…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4000" dirty="0"/>
              <a:t>Individual </a:t>
            </a:r>
          </a:p>
          <a:p>
            <a:pPr marL="114300" indent="0" algn="ctr">
              <a:buNone/>
            </a:pPr>
            <a:endParaRPr lang="en-US" sz="4000" dirty="0" smtClean="0"/>
          </a:p>
          <a:p>
            <a:pPr marL="114300" indent="0" algn="ctr">
              <a:buNone/>
            </a:pPr>
            <a:r>
              <a:rPr lang="en-US" sz="4000" dirty="0" smtClean="0"/>
              <a:t>Communal </a:t>
            </a:r>
          </a:p>
          <a:p>
            <a:pPr marL="114300" indent="0" algn="ctr">
              <a:buNone/>
            </a:pPr>
            <a:endParaRPr lang="en-US" sz="4000" dirty="0"/>
          </a:p>
          <a:p>
            <a:pPr marL="114300" indent="0" algn="ctr">
              <a:buNone/>
            </a:pPr>
            <a:r>
              <a:rPr lang="en-US" sz="4000" dirty="0"/>
              <a:t>Institutional </a:t>
            </a:r>
            <a:r>
              <a:rPr lang="en-US" sz="4000" dirty="0" smtClean="0"/>
              <a:t>(Systemic)</a:t>
            </a:r>
            <a:endParaRPr lang="en-US" sz="4000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4000" y="6006524"/>
            <a:ext cx="81095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Violence serve as barriers to social interaction. 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168" y="1417638"/>
            <a:ext cx="2463800" cy="164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33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27300" cy="1143000"/>
          </a:xfrm>
        </p:spPr>
        <p:txBody>
          <a:bodyPr/>
          <a:lstStyle/>
          <a:p>
            <a:r>
              <a:rPr lang="en-US" dirty="0" err="1" smtClean="0"/>
              <a:t>Violences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dirty="0" smtClean="0"/>
              <a:t>Physical Harm: </a:t>
            </a:r>
            <a:r>
              <a:rPr lang="en-US" sz="3200" dirty="0" smtClean="0"/>
              <a:t>This is the violence we are most familiar with which involves direct trauma to to body of an individual. </a:t>
            </a:r>
          </a:p>
          <a:p>
            <a:pPr marL="114300" indent="0">
              <a:buNone/>
            </a:pPr>
            <a:r>
              <a:rPr lang="en-US" sz="3200" b="1" dirty="0" smtClean="0"/>
              <a:t>Mistreatment: </a:t>
            </a:r>
            <a:r>
              <a:rPr lang="en-US" sz="3200" dirty="0" smtClean="0"/>
              <a:t>Treating a person badly or unfairly.  </a:t>
            </a:r>
          </a:p>
          <a:p>
            <a:pPr marL="114300" indent="0">
              <a:buNone/>
            </a:pPr>
            <a:r>
              <a:rPr lang="en-US" sz="3200" b="1" dirty="0" smtClean="0"/>
              <a:t>Abandonment: </a:t>
            </a:r>
            <a:r>
              <a:rPr lang="en-US" sz="3200" dirty="0" smtClean="0"/>
              <a:t>Ignoring a person and deeming them not worth your time.  </a:t>
            </a:r>
          </a:p>
          <a:p>
            <a:pPr marL="114300" indent="0">
              <a:buNone/>
            </a:pPr>
            <a:r>
              <a:rPr lang="en-US" sz="3200" b="1" dirty="0" smtClean="0"/>
              <a:t>Guilt: </a:t>
            </a:r>
            <a:r>
              <a:rPr lang="en-US" sz="3200" dirty="0" smtClean="0"/>
              <a:t>Trying to make someone feel bad or “guilty”. 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3810000" y="6127571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/>
              <a:t>Rojzman</a:t>
            </a:r>
            <a:r>
              <a:rPr lang="en-US" sz="1400" dirty="0"/>
              <a:t>, C., &amp; </a:t>
            </a:r>
            <a:r>
              <a:rPr lang="en-US" sz="1400" dirty="0" err="1"/>
              <a:t>Pillods</a:t>
            </a:r>
            <a:r>
              <a:rPr lang="en-US" sz="1400" dirty="0"/>
              <a:t>, S. (1998). Savoir vivre ensemble: </a:t>
            </a:r>
            <a:r>
              <a:rPr lang="en-US" sz="1400" dirty="0" err="1"/>
              <a:t>agir</a:t>
            </a:r>
            <a:r>
              <a:rPr lang="en-US" sz="1400" dirty="0"/>
              <a:t> </a:t>
            </a:r>
            <a:r>
              <a:rPr lang="en-US" sz="1400" dirty="0" err="1"/>
              <a:t>autrement</a:t>
            </a:r>
            <a:r>
              <a:rPr lang="en-US" sz="1400" dirty="0"/>
              <a:t> </a:t>
            </a:r>
            <a:r>
              <a:rPr lang="en-US" sz="1400" dirty="0" err="1"/>
              <a:t>contre</a:t>
            </a:r>
            <a:r>
              <a:rPr lang="en-US" sz="1400" dirty="0"/>
              <a:t> le </a:t>
            </a:r>
            <a:r>
              <a:rPr lang="en-US" sz="1400" dirty="0" err="1"/>
              <a:t>racisme</a:t>
            </a:r>
            <a:r>
              <a:rPr lang="en-US" sz="1400" dirty="0"/>
              <a:t> et la violence. La </a:t>
            </a:r>
            <a:r>
              <a:rPr lang="en-US" sz="1400" dirty="0" err="1"/>
              <a:t>Découverte</a:t>
            </a:r>
            <a:r>
              <a:rPr lang="en-US" sz="1400" dirty="0"/>
              <a:t> &amp; Syros.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4500" y="678934"/>
            <a:ext cx="546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Physical Harm, Mistreatment, Abandonment, Guilt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019300" y="1591588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4300" indent="0">
              <a:buNone/>
            </a:pPr>
            <a:r>
              <a:rPr lang="en-US" sz="4400" b="1" dirty="0" smtClean="0"/>
              <a:t>What is your “go to” violence that you are likely to use when you are faced with an irreconcilable social challenge?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423043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79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Corners  Dialogue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3225800"/>
            <a:ext cx="7556500" cy="3632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8001" y="1600200"/>
            <a:ext cx="7785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Discuss the question in the corresponding corner.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576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7162"/>
            <a:ext cx="7620000" cy="1143000"/>
          </a:xfrm>
        </p:spPr>
        <p:txBody>
          <a:bodyPr/>
          <a:lstStyle/>
          <a:p>
            <a:r>
              <a:rPr lang="en-US" dirty="0" smtClean="0"/>
              <a:t>Social Change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54" y="1290638"/>
            <a:ext cx="7645846" cy="4737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6225738"/>
            <a:ext cx="722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Boudon</a:t>
            </a:r>
            <a:r>
              <a:rPr lang="en-US" dirty="0"/>
              <a:t>, R. (1974). Education, opportunity, and social inequality: Changing prospects in western society.</a:t>
            </a:r>
          </a:p>
        </p:txBody>
      </p:sp>
    </p:spTree>
    <p:extLst>
      <p:ext uri="{BB962C8B-B14F-4D97-AF65-F5344CB8AC3E}">
        <p14:creationId xmlns:p14="http://schemas.microsoft.com/office/powerpoint/2010/main" xmlns="" val="364777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Harmonizing Motivations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 smtClean="0"/>
              <a:t>Three easy steps to harmonizing motivations: 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Recognizing the ways in which we are individually violent towards each other, communities, and part of systems of violence. </a:t>
            </a:r>
            <a:r>
              <a:rPr lang="en-US" sz="3200" i="1" dirty="0" smtClean="0"/>
              <a:t>Leave them at the door</a:t>
            </a:r>
            <a:r>
              <a:rPr lang="en-US" sz="3200" dirty="0" smtClean="0"/>
              <a:t>.</a:t>
            </a:r>
            <a:endParaRPr lang="en-US" sz="3200" dirty="0"/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Be open to dialogue. 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Draft a solution everyone is okay with.  </a:t>
            </a:r>
            <a:endParaRPr lang="en-US" dirty="0"/>
          </a:p>
          <a:p>
            <a:pPr marL="11430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744" y="333377"/>
            <a:ext cx="1370556" cy="108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41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Rights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879600"/>
            <a:ext cx="70993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/>
              <a:t>Human rights are rights inherent to all human beings, whatever our nationality, place of residence, sex, national or ethnic origin, </a:t>
            </a:r>
            <a:r>
              <a:rPr lang="en-US" sz="3200" i="1" dirty="0" smtClean="0"/>
              <a:t>color</a:t>
            </a:r>
            <a:r>
              <a:rPr lang="en-US" sz="3200" i="1" dirty="0"/>
              <a:t>, religion, language, or any other status. We are all equally entitled to our human rights without discrimination. These rights are all interrelated, interdependent and indivisible</a:t>
            </a:r>
            <a:r>
              <a:rPr lang="en-US" sz="3200" i="1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9500" y="6488668"/>
            <a:ext cx="228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www.ochr.org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349" y="139700"/>
            <a:ext cx="247895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820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Rights </a:t>
            </a:r>
            <a:br>
              <a:rPr lang="en-US" dirty="0" smtClean="0"/>
            </a:br>
            <a:r>
              <a:rPr lang="en-US" dirty="0" smtClean="0"/>
              <a:t>Activity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349" y="139700"/>
            <a:ext cx="2478950" cy="165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" y="2603500"/>
            <a:ext cx="7658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 groups of 5 or less decide on 4 human rights that you feel are essential for a better world.  And harmonize motivations to co-create one.  You should have five total after you are done.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9555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Commitments…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9379" y="1417638"/>
            <a:ext cx="3560763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9760" y="4551363"/>
            <a:ext cx="7620000" cy="273392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 smtClean="0"/>
              <a:t>Take a moment to reflect on what you have learned today and write down one commitment social justice as a result of it.</a:t>
            </a:r>
          </a:p>
          <a:p>
            <a:pPr marL="114300" indent="0">
              <a:buNone/>
            </a:pPr>
            <a:r>
              <a:rPr lang="en-US" sz="3200" dirty="0" err="1" smtClean="0"/>
              <a:t>Carlsmoore.phd</a:t>
            </a:r>
            <a:r>
              <a:rPr lang="en-US" sz="3200" err="1" smtClean="0"/>
              <a:t>@</a:t>
            </a:r>
            <a:r>
              <a:rPr lang="en-US" sz="3200" smtClean="0"/>
              <a:t>gmail.com</a:t>
            </a:r>
          </a:p>
          <a:p>
            <a:pPr marL="114300" indent="0">
              <a:buNone/>
            </a:pP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87954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12684</TotalTime>
  <Words>491</Words>
  <Application>Microsoft Office PowerPoint</Application>
  <PresentationFormat>On-screen Show (4:3)</PresentationFormat>
  <Paragraphs>51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Harmonizing Motivations: Dialogue for Action and Social Change  </vt:lpstr>
      <vt:lpstr>Outcomes </vt:lpstr>
      <vt:lpstr>Icebreaker </vt:lpstr>
      <vt:lpstr>Cycles of Socialization</vt:lpstr>
      <vt:lpstr>Levels of Social Interaction…</vt:lpstr>
      <vt:lpstr>Violences</vt:lpstr>
      <vt:lpstr>Slide 7</vt:lpstr>
      <vt:lpstr>4 Corners  Dialogue</vt:lpstr>
      <vt:lpstr>Social Change </vt:lpstr>
      <vt:lpstr>Harmonizing Motivations </vt:lpstr>
      <vt:lpstr>Human Rights</vt:lpstr>
      <vt:lpstr>Human Rights  Activity</vt:lpstr>
      <vt:lpstr>Commitments…</vt:lpstr>
    </vt:vector>
  </TitlesOfParts>
  <Company>Temple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Faculty Guide to Preventing Plagiarism</dc:title>
  <dc:creator>Johanna Inman</dc:creator>
  <cp:lastModifiedBy>jgeredien</cp:lastModifiedBy>
  <cp:revision>74</cp:revision>
  <dcterms:created xsi:type="dcterms:W3CDTF">2013-10-09T12:23:27Z</dcterms:created>
  <dcterms:modified xsi:type="dcterms:W3CDTF">2015-04-02T02:39:11Z</dcterms:modified>
</cp:coreProperties>
</file>