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4" r:id="rId3"/>
    <p:sldId id="271" r:id="rId4"/>
    <p:sldId id="273" r:id="rId5"/>
    <p:sldId id="274" r:id="rId6"/>
    <p:sldId id="283" r:id="rId7"/>
    <p:sldId id="284" r:id="rId8"/>
    <p:sldId id="285" r:id="rId9"/>
    <p:sldId id="28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94660"/>
  </p:normalViewPr>
  <p:slideViewPr>
    <p:cSldViewPr>
      <p:cViewPr varScale="1">
        <p:scale>
          <a:sx n="110" d="100"/>
          <a:sy n="110" d="100"/>
        </p:scale>
        <p:origin x="-107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5480F5-F8D0-4A32-8AB2-93D2AF7031A3}" type="datetimeFigureOut">
              <a:rPr lang="en-US" smtClean="0"/>
              <a:pPr/>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480F5-F8D0-4A32-8AB2-93D2AF7031A3}" type="datetimeFigureOut">
              <a:rPr lang="en-US" smtClean="0"/>
              <a:pPr/>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480F5-F8D0-4A32-8AB2-93D2AF7031A3}" type="datetimeFigureOut">
              <a:rPr lang="en-US" smtClean="0"/>
              <a:pPr/>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5480F5-F8D0-4A32-8AB2-93D2AF7031A3}" type="datetimeFigureOut">
              <a:rPr lang="en-US" smtClean="0"/>
              <a:pPr/>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5480F5-F8D0-4A32-8AB2-93D2AF7031A3}" type="datetimeFigureOut">
              <a:rPr lang="en-US" smtClean="0"/>
              <a:pPr/>
              <a:t>1/31/2015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5480F5-F8D0-4A32-8AB2-93D2AF7031A3}" type="datetimeFigureOut">
              <a:rPr lang="en-US" smtClean="0"/>
              <a:pPr/>
              <a:t>1/31/2015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480F5-F8D0-4A32-8AB2-93D2AF7031A3}" type="datetimeFigureOut">
              <a:rPr lang="en-US" smtClean="0"/>
              <a:pPr/>
              <a:t>1/31/2015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480F5-F8D0-4A32-8AB2-93D2AF7031A3}" type="datetimeFigureOut">
              <a:rPr lang="en-US" smtClean="0"/>
              <a:pPr/>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5480F5-F8D0-4A32-8AB2-93D2AF7031A3}" type="datetimeFigureOut">
              <a:rPr lang="en-US" smtClean="0"/>
              <a:pPr/>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480F5-F8D0-4A32-8AB2-93D2AF7031A3}" type="datetimeFigureOut">
              <a:rPr lang="en-US" smtClean="0"/>
              <a:pPr/>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480F5-F8D0-4A32-8AB2-93D2AF7031A3}" type="datetimeFigureOut">
              <a:rPr lang="en-US" smtClean="0"/>
              <a:pPr/>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C1C28-C70E-455E-8ACF-B95317D8DD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480F5-F8D0-4A32-8AB2-93D2AF7031A3}" type="datetimeFigureOut">
              <a:rPr lang="en-US" smtClean="0"/>
              <a:pPr/>
              <a:t>1/31/2015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3C1C28-C70E-455E-8ACF-B95317D8DD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609600"/>
            <a:ext cx="8229600" cy="5516563"/>
          </a:xfrm>
        </p:spPr>
        <p:txBody>
          <a:bodyPr>
            <a:normAutofit fontScale="25000" lnSpcReduction="20000"/>
          </a:bodyPr>
          <a:lstStyle/>
          <a:p>
            <a:pPr>
              <a:buNone/>
            </a:pPr>
            <a:endParaRPr lang="en-US" dirty="0"/>
          </a:p>
          <a:p>
            <a:pPr algn="ctr">
              <a:buNone/>
            </a:pPr>
            <a:r>
              <a:rPr lang="en-US" sz="8000" b="1" dirty="0" smtClean="0"/>
              <a:t>Dynamic Skill Integration Program</a:t>
            </a:r>
          </a:p>
          <a:p>
            <a:pPr algn="ctr">
              <a:buNone/>
            </a:pPr>
            <a:r>
              <a:rPr lang="en-US" sz="8000" b="1" dirty="0" smtClean="0"/>
              <a:t>or</a:t>
            </a:r>
          </a:p>
          <a:p>
            <a:pPr algn="ctr">
              <a:buNone/>
            </a:pPr>
            <a:r>
              <a:rPr lang="en-US" sz="8000" b="1" dirty="0" smtClean="0"/>
              <a:t>FLOURISH</a:t>
            </a:r>
            <a:endParaRPr lang="en-US" sz="800" b="1" dirty="0" smtClean="0"/>
          </a:p>
          <a:p>
            <a:pPr algn="ctr">
              <a:buNone/>
            </a:pPr>
            <a:endParaRPr lang="en-US" sz="8000" b="1" dirty="0" smtClean="0"/>
          </a:p>
          <a:p>
            <a:pPr algn="ctr">
              <a:buNone/>
            </a:pPr>
            <a:r>
              <a:rPr lang="en-US" sz="4800" b="1" dirty="0" smtClean="0"/>
              <a:t>created by Julie M. </a:t>
            </a:r>
            <a:r>
              <a:rPr lang="en-US" sz="4800" b="1" dirty="0" err="1" smtClean="0"/>
              <a:t>Geredien</a:t>
            </a:r>
            <a:endParaRPr lang="en-US" sz="4800" b="1" dirty="0" smtClean="0"/>
          </a:p>
          <a:p>
            <a:pPr algn="ctr">
              <a:buNone/>
            </a:pPr>
            <a:endParaRPr lang="en-US" sz="8000" b="1" dirty="0" smtClean="0"/>
          </a:p>
          <a:p>
            <a:pPr algn="ctr">
              <a:buNone/>
            </a:pPr>
            <a:endParaRPr lang="en-US" sz="8000" b="1" dirty="0" smtClean="0"/>
          </a:p>
          <a:p>
            <a:pPr algn="ctr">
              <a:buNone/>
            </a:pPr>
            <a:endParaRPr lang="en-US" sz="8000" b="1" dirty="0" smtClean="0"/>
          </a:p>
          <a:p>
            <a:pPr algn="ctr">
              <a:buNone/>
            </a:pPr>
            <a:r>
              <a:rPr lang="en-US" sz="8000" b="1" dirty="0" smtClean="0"/>
              <a:t>Mindfully Integrating Skills for Conceptual Reflection, Science and the Arts </a:t>
            </a:r>
          </a:p>
          <a:p>
            <a:pPr algn="ctr">
              <a:buNone/>
            </a:pPr>
            <a:r>
              <a:rPr lang="en-US" sz="8000" b="1" dirty="0" smtClean="0"/>
              <a:t>to  Support Deeper Learning  </a:t>
            </a:r>
          </a:p>
          <a:p>
            <a:pPr algn="ctr">
              <a:buNone/>
            </a:pPr>
            <a:r>
              <a:rPr lang="en-US" sz="8000" b="1" dirty="0" smtClean="0"/>
              <a:t>and the Ways of Peace</a:t>
            </a:r>
          </a:p>
          <a:p>
            <a:pPr algn="ctr">
              <a:buNone/>
            </a:pPr>
            <a:endParaRPr lang="en-US" sz="8000" b="1" dirty="0" smtClean="0"/>
          </a:p>
          <a:p>
            <a:pPr algn="ctr">
              <a:buNone/>
            </a:pPr>
            <a:endParaRPr lang="en-US" sz="8000" b="1" dirty="0" smtClean="0"/>
          </a:p>
          <a:p>
            <a:pPr algn="ctr">
              <a:buNone/>
            </a:pPr>
            <a:r>
              <a:rPr lang="en-US" sz="8000" b="1" dirty="0" smtClean="0"/>
              <a:t>Nurturing  Civil Behavior,  Moral Discernment, and Creative Potential</a:t>
            </a:r>
          </a:p>
          <a:p>
            <a:pPr algn="ctr">
              <a:buNone/>
            </a:pPr>
            <a:r>
              <a:rPr lang="en-US" sz="8000" b="1" dirty="0" smtClean="0"/>
              <a:t>to Allow Learners to Flourish </a:t>
            </a:r>
          </a:p>
          <a:p>
            <a:pPr algn="ctr">
              <a:buNone/>
            </a:pPr>
            <a:r>
              <a:rPr lang="en-US" sz="8000" b="1" dirty="0" smtClean="0"/>
              <a:t>and to Prepare Them to be World Citizens</a:t>
            </a:r>
          </a:p>
          <a:p>
            <a:pPr algn="ctr">
              <a:buNone/>
            </a:pPr>
            <a:r>
              <a:rPr lang="en-US" sz="8000" b="1" dirty="0" smtClean="0"/>
              <a:t>  </a:t>
            </a:r>
          </a:p>
          <a:p>
            <a:pPr algn="ctr">
              <a:buNone/>
            </a:pPr>
            <a:endParaRPr lang="en-US" sz="8000" b="1" dirty="0"/>
          </a:p>
          <a:p>
            <a:pPr>
              <a:buNone/>
            </a:pPr>
            <a:endParaRPr lang="en-US" dirty="0" smtClean="0"/>
          </a:p>
          <a:p>
            <a:pPr>
              <a:buNone/>
            </a:pPr>
            <a:endParaRPr lang="en-US" dirty="0"/>
          </a:p>
          <a:p>
            <a:pPr>
              <a:buNone/>
            </a:pPr>
            <a:r>
              <a:rPr lang="en-US" b="1" dirty="0"/>
              <a:t> </a:t>
            </a:r>
            <a:endParaRPr lang="en-US" dirty="0"/>
          </a:p>
          <a:p>
            <a:pPr>
              <a:buNone/>
            </a:pPr>
            <a:endParaRPr lang="en-US" dirty="0" smtClean="0"/>
          </a:p>
          <a:p>
            <a:pPr>
              <a:buNone/>
            </a:pPr>
            <a:endParaRPr lang="en-US" dirty="0" smtClean="0"/>
          </a:p>
          <a:p>
            <a:pPr>
              <a:buNone/>
            </a:pPr>
            <a:r>
              <a:rPr lang="en-US" dirty="0"/>
              <a:t> </a:t>
            </a:r>
            <a:r>
              <a:rPr lang="en-US" dirty="0" smtClean="0"/>
              <a:t>   </a:t>
            </a:r>
          </a:p>
          <a:p>
            <a:pPr>
              <a:buNone/>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400" b="1" i="1" dirty="0" smtClean="0"/>
              <a:t>What is The Dynamic Skill Integration Program or FLOURISH?</a:t>
            </a:r>
            <a:endParaRPr lang="en-US" sz="2400" b="1" i="1" dirty="0"/>
          </a:p>
        </p:txBody>
      </p:sp>
      <p:sp>
        <p:nvSpPr>
          <p:cNvPr id="3" name="Content Placeholder 2"/>
          <p:cNvSpPr>
            <a:spLocks noGrp="1"/>
          </p:cNvSpPr>
          <p:nvPr>
            <p:ph idx="1"/>
          </p:nvPr>
        </p:nvSpPr>
        <p:spPr>
          <a:xfrm>
            <a:off x="457200" y="914400"/>
            <a:ext cx="8229600" cy="5211763"/>
          </a:xfrm>
        </p:spPr>
        <p:txBody>
          <a:bodyPr>
            <a:normAutofit fontScale="70000" lnSpcReduction="20000"/>
          </a:bodyPr>
          <a:lstStyle/>
          <a:p>
            <a:pPr>
              <a:buNone/>
            </a:pPr>
            <a:endParaRPr lang="en-US" dirty="0" smtClean="0"/>
          </a:p>
          <a:p>
            <a:pPr>
              <a:buNone/>
            </a:pPr>
            <a:r>
              <a:rPr lang="en-US" dirty="0" smtClean="0"/>
              <a:t>     A research program to study effective curriculum and methodologies for World Peace Schools.   </a:t>
            </a:r>
          </a:p>
          <a:p>
            <a:pPr>
              <a:buNone/>
            </a:pPr>
            <a:endParaRPr lang="en-US" dirty="0" smtClean="0"/>
          </a:p>
          <a:p>
            <a:pPr>
              <a:buNone/>
            </a:pPr>
            <a:r>
              <a:rPr lang="en-US" dirty="0" smtClean="0"/>
              <a:t>      An after-school enrichment program serving ages 7-14 to be held on Monday, Tuesday and Wednesday afternoons at David J. Harris Center in </a:t>
            </a:r>
            <a:r>
              <a:rPr lang="en-US" dirty="0" err="1" smtClean="0"/>
              <a:t>Robinwood</a:t>
            </a:r>
            <a:r>
              <a:rPr lang="en-US" dirty="0" smtClean="0"/>
              <a:t> Public Housing.</a:t>
            </a:r>
          </a:p>
          <a:p>
            <a:pPr>
              <a:buNone/>
            </a:pPr>
            <a:endParaRPr lang="en-US" dirty="0" smtClean="0"/>
          </a:p>
          <a:p>
            <a:pPr>
              <a:buNone/>
            </a:pPr>
            <a:r>
              <a:rPr lang="en-US" dirty="0" smtClean="0"/>
              <a:t>      An inclusive opportunity for children, volunteers, educators and artists from the community to experience a learning environment that supports the moral and spiritual foundation of education.</a:t>
            </a:r>
          </a:p>
          <a:p>
            <a:pPr>
              <a:buNone/>
            </a:pPr>
            <a:endParaRPr lang="en-US" dirty="0" smtClean="0"/>
          </a:p>
          <a:p>
            <a:pPr>
              <a:buNone/>
            </a:pPr>
            <a:r>
              <a:rPr lang="en-US" dirty="0" smtClean="0"/>
              <a:t>      A curriculum that deepens and enriches mainstream educational learning, integrating skills necessary for:   learning in the advanced branches of knowledge, a dynamic inner life and a vibrant society.</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Why the name FLOURISH?</a:t>
            </a:r>
            <a:endParaRPr lang="en-US" dirty="0"/>
          </a:p>
        </p:txBody>
      </p:sp>
      <p:sp>
        <p:nvSpPr>
          <p:cNvPr id="3" name="Content Placeholder 2"/>
          <p:cNvSpPr>
            <a:spLocks noGrp="1"/>
          </p:cNvSpPr>
          <p:nvPr>
            <p:ph idx="1"/>
          </p:nvPr>
        </p:nvSpPr>
        <p:spPr>
          <a:xfrm>
            <a:off x="457200" y="914400"/>
            <a:ext cx="8229600" cy="5211763"/>
          </a:xfrm>
        </p:spPr>
        <p:txBody>
          <a:bodyPr>
            <a:normAutofit fontScale="70000" lnSpcReduction="20000"/>
          </a:bodyPr>
          <a:lstStyle/>
          <a:p>
            <a:pPr>
              <a:buNone/>
            </a:pPr>
            <a:endParaRPr lang="en-US" dirty="0" smtClean="0"/>
          </a:p>
          <a:p>
            <a:pPr>
              <a:buNone/>
            </a:pPr>
            <a:r>
              <a:rPr lang="en-US" dirty="0" smtClean="0"/>
              <a:t>       Flourishing is:   </a:t>
            </a:r>
          </a:p>
          <a:p>
            <a:pPr>
              <a:buNone/>
            </a:pPr>
            <a:endParaRPr lang="en-US" dirty="0" smtClean="0"/>
          </a:p>
          <a:p>
            <a:pPr lvl="1"/>
            <a:r>
              <a:rPr lang="en-US" dirty="0" smtClean="0"/>
              <a:t>expressing one’s true nature and given capacities with enthusiasm, dignity and increasing skill.</a:t>
            </a:r>
          </a:p>
          <a:p>
            <a:pPr lvl="1"/>
            <a:endParaRPr lang="en-US" dirty="0" smtClean="0"/>
          </a:p>
          <a:p>
            <a:pPr lvl="1"/>
            <a:r>
              <a:rPr lang="en-US" dirty="0" smtClean="0"/>
              <a:t>bringing joy and harmony to the world as one feels oneself serving optimally in the betterment of society.</a:t>
            </a:r>
          </a:p>
          <a:p>
            <a:pPr>
              <a:buNone/>
            </a:pPr>
            <a:endParaRPr lang="en-US" dirty="0" smtClean="0"/>
          </a:p>
          <a:p>
            <a:pPr>
              <a:buNone/>
            </a:pPr>
            <a:r>
              <a:rPr lang="en-US" dirty="0" smtClean="0"/>
              <a:t>     The name FLOURISH reminds us to elevate our expectation of human potential and human nature and to focus on the </a:t>
            </a:r>
            <a:r>
              <a:rPr lang="en-US" dirty="0" smtClean="0"/>
              <a:t>necessary goal of </a:t>
            </a:r>
            <a:r>
              <a:rPr lang="en-US" b="1" dirty="0" smtClean="0"/>
              <a:t>optimal</a:t>
            </a:r>
            <a:r>
              <a:rPr lang="en-US" dirty="0" smtClean="0"/>
              <a:t> </a:t>
            </a:r>
            <a:r>
              <a:rPr lang="en-US" dirty="0" smtClean="0"/>
              <a:t>development for all.</a:t>
            </a:r>
            <a:endParaRPr lang="en-US" dirty="0" smtClean="0"/>
          </a:p>
          <a:p>
            <a:pPr>
              <a:buNone/>
            </a:pPr>
            <a:r>
              <a:rPr lang="en-US" dirty="0" smtClean="0"/>
              <a:t> </a:t>
            </a:r>
          </a:p>
          <a:p>
            <a:pPr>
              <a:buNone/>
            </a:pPr>
            <a:r>
              <a:rPr lang="en-US" dirty="0" smtClean="0"/>
              <a:t>     The name reminds us to devote </a:t>
            </a:r>
            <a:r>
              <a:rPr lang="en-US" b="1" dirty="0" smtClean="0"/>
              <a:t>whole-hearted </a:t>
            </a:r>
            <a:r>
              <a:rPr lang="en-US" dirty="0" smtClean="0"/>
              <a:t>attention to creating the conditions for </a:t>
            </a:r>
            <a:r>
              <a:rPr lang="en-US" i="1" dirty="0" smtClean="0"/>
              <a:t>physical, intellectual, emotional, social, moral and spiritual</a:t>
            </a:r>
            <a:r>
              <a:rPr lang="en-US" dirty="0" smtClean="0"/>
              <a:t> thriving to emerge.</a:t>
            </a:r>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smtClean="0"/>
              <a:t>What are key components of </a:t>
            </a:r>
            <a:br>
              <a:rPr lang="en-US" sz="3200" dirty="0" smtClean="0"/>
            </a:br>
            <a:r>
              <a:rPr lang="en-US" sz="3200" dirty="0" smtClean="0"/>
              <a:t>    the Dynamic Skill Integration Program </a:t>
            </a:r>
            <a:br>
              <a:rPr lang="en-US" sz="3200" dirty="0" smtClean="0"/>
            </a:br>
            <a:r>
              <a:rPr lang="en-US" sz="3200" dirty="0" smtClean="0"/>
              <a:t>or FLOURISH?</a:t>
            </a:r>
            <a:endParaRPr lang="en-US" sz="3200" dirty="0"/>
          </a:p>
        </p:txBody>
      </p:sp>
      <p:sp>
        <p:nvSpPr>
          <p:cNvPr id="3" name="Content Placeholder 2"/>
          <p:cNvSpPr>
            <a:spLocks noGrp="1"/>
          </p:cNvSpPr>
          <p:nvPr>
            <p:ph idx="1"/>
          </p:nvPr>
        </p:nvSpPr>
        <p:spPr/>
        <p:txBody>
          <a:bodyPr>
            <a:normAutofit fontScale="47500" lnSpcReduction="20000"/>
          </a:bodyPr>
          <a:lstStyle/>
          <a:p>
            <a:pPr algn="ctr">
              <a:buNone/>
            </a:pPr>
            <a:r>
              <a:rPr lang="en-US" dirty="0" smtClean="0"/>
              <a:t>     The curriculum focuses on the guided comprehension  of fables,  world wisdom stories,  learning stories and direct instruction within the world’s major religions, and inspiring  human narratives found within literature, film and music.</a:t>
            </a:r>
          </a:p>
          <a:p>
            <a:pPr algn="ctr">
              <a:buNone/>
            </a:pPr>
            <a:r>
              <a:rPr lang="en-US" dirty="0" smtClean="0"/>
              <a:t> </a:t>
            </a:r>
          </a:p>
          <a:p>
            <a:pPr algn="ctr">
              <a:buNone/>
            </a:pPr>
            <a:r>
              <a:rPr lang="en-US" dirty="0" smtClean="0"/>
              <a:t>     It prioritizes the ecology of the learning environment, the principles of harmonious design and the sanctity of feeling within human social-emotional relationships.</a:t>
            </a:r>
          </a:p>
          <a:p>
            <a:pPr algn="ctr">
              <a:buNone/>
            </a:pPr>
            <a:endParaRPr lang="en-US" dirty="0" smtClean="0"/>
          </a:p>
          <a:p>
            <a:pPr algn="ctr">
              <a:buNone/>
            </a:pPr>
            <a:r>
              <a:rPr lang="en-US" dirty="0" smtClean="0"/>
              <a:t>It places emphasis on engaging and respecting the writing process and on instruction and practice of the National Speaking and Listening Standards</a:t>
            </a:r>
          </a:p>
          <a:p>
            <a:pPr algn="ctr">
              <a:buNone/>
            </a:pPr>
            <a:endParaRPr lang="en-US" dirty="0" smtClean="0"/>
          </a:p>
          <a:p>
            <a:pPr algn="ctr">
              <a:buNone/>
            </a:pPr>
            <a:r>
              <a:rPr lang="en-US" dirty="0" smtClean="0"/>
              <a:t>      and integrates active learning in basic brain anatomy and mindful self-monitoring to provide students with the inner resources required for life-long learning and self-respect.</a:t>
            </a:r>
          </a:p>
          <a:p>
            <a:pPr algn="ctr">
              <a:buNone/>
            </a:pPr>
            <a:endParaRPr lang="en-US" dirty="0" smtClean="0"/>
          </a:p>
          <a:p>
            <a:pPr algn="ctr">
              <a:buNone/>
            </a:pPr>
            <a:r>
              <a:rPr lang="en-US" dirty="0" smtClean="0"/>
              <a:t>     It offers learners the opportunity to integrate higher-level habits of mind and patterns of moral decision-making as they participate actively in food science projects and original independent and group art projects.</a:t>
            </a:r>
          </a:p>
          <a:p>
            <a:pPr algn="ctr">
              <a:buNone/>
            </a:pPr>
            <a:endParaRPr lang="en-US" dirty="0" smtClean="0"/>
          </a:p>
          <a:p>
            <a:pPr algn="ctr">
              <a:buNone/>
            </a:pPr>
            <a:r>
              <a:rPr lang="en-US" dirty="0" smtClean="0"/>
              <a:t>It </a:t>
            </a:r>
            <a:r>
              <a:rPr lang="en-US" smtClean="0"/>
              <a:t>celebrates higher-level, </a:t>
            </a:r>
            <a:r>
              <a:rPr lang="en-US" dirty="0" smtClean="0"/>
              <a:t>abstract, creative thinking skills and nurtures the love of service and  beauty by cultivating natural attunement with reverential, proportional emotions, such as gratitude, humility, and attentive appreciation, as well as with shared communal emotions of joy, delight and wonder.</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55000" lnSpcReduction="20000"/>
          </a:bodyPr>
          <a:lstStyle/>
          <a:p>
            <a:pPr>
              <a:buNone/>
            </a:pPr>
            <a:r>
              <a:rPr lang="en-US" b="1" u="sng" dirty="0" smtClean="0"/>
              <a:t>Participants will</a:t>
            </a:r>
            <a:r>
              <a:rPr lang="en-US" dirty="0" smtClean="0"/>
              <a:t>:</a:t>
            </a:r>
          </a:p>
          <a:p>
            <a:pPr>
              <a:buNone/>
            </a:pPr>
            <a:endParaRPr lang="en-US" dirty="0" smtClean="0"/>
          </a:p>
          <a:p>
            <a:pPr>
              <a:buBlip>
                <a:blip r:embed="rId2"/>
              </a:buBlip>
            </a:pPr>
            <a:r>
              <a:rPr lang="en-US" dirty="0" smtClean="0"/>
              <a:t>Apply knowledge of prefrontal cortex to self-guide  the development of focus and attention </a:t>
            </a:r>
          </a:p>
          <a:p>
            <a:pPr>
              <a:buBlip>
                <a:blip r:embed="rId2"/>
              </a:buBlip>
            </a:pPr>
            <a:endParaRPr lang="en-US" dirty="0" smtClean="0"/>
          </a:p>
          <a:p>
            <a:pPr>
              <a:buBlip>
                <a:blip r:embed="rId2"/>
              </a:buBlip>
            </a:pPr>
            <a:r>
              <a:rPr lang="en-US" dirty="0" smtClean="0"/>
              <a:t>Apply understanding of emotions to develop empathy, compassion and learned optimism</a:t>
            </a:r>
          </a:p>
          <a:p>
            <a:pPr>
              <a:buBlip>
                <a:blip r:embed="rId2"/>
              </a:buBlip>
            </a:pPr>
            <a:endParaRPr lang="en-US" dirty="0" smtClean="0"/>
          </a:p>
          <a:p>
            <a:pPr>
              <a:buBlip>
                <a:blip r:embed="rId2"/>
              </a:buBlip>
            </a:pPr>
            <a:r>
              <a:rPr lang="en-US" dirty="0" smtClean="0"/>
              <a:t>Apply critical thinking and reflection to  infer universal themes, to recognize meaning within patterns, and to guide the micro-development of moral reflection when reading, viewing, hearing or remembering a story.  </a:t>
            </a:r>
          </a:p>
          <a:p>
            <a:pPr>
              <a:buBlip>
                <a:blip r:embed="rId2"/>
              </a:buBlip>
            </a:pPr>
            <a:endParaRPr lang="en-US" dirty="0" smtClean="0"/>
          </a:p>
          <a:p>
            <a:pPr>
              <a:buBlip>
                <a:blip r:embed="rId2"/>
              </a:buBlip>
            </a:pPr>
            <a:r>
              <a:rPr lang="en-US" dirty="0" smtClean="0"/>
              <a:t>Apply compassionate insights, ethical creativity and mindfulness skills to produce original writing, art work and live community performances that awaken curiosity, acceptance, inspiration, and enlivening argument.  </a:t>
            </a:r>
          </a:p>
          <a:p>
            <a:pPr>
              <a:buNone/>
            </a:pPr>
            <a:endParaRPr lang="en-US" dirty="0" smtClean="0"/>
          </a:p>
          <a:p>
            <a:pPr>
              <a:buBlip>
                <a:blip r:embed="rId2"/>
              </a:buBlip>
            </a:pPr>
            <a:r>
              <a:rPr lang="en-US" dirty="0" smtClean="0"/>
              <a:t>Develop the knowledge and the inter-coordination of skills to think and behave scientifically when exploring food science and apply the principles of moral and spiritual well-being when relating to food.</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sz="1400" dirty="0" smtClean="0"/>
              <a:t>Curriculum Philosophy for Dynamic Skill Integration/FLOURISH Program</a:t>
            </a:r>
            <a:endParaRPr lang="en-US" sz="1400" dirty="0"/>
          </a:p>
        </p:txBody>
      </p:sp>
      <p:pic>
        <p:nvPicPr>
          <p:cNvPr id="6" name="Content Placeholder 5" descr="skill_development_explanation.png"/>
          <p:cNvPicPr>
            <a:picLocks noGrp="1" noChangeAspect="1"/>
          </p:cNvPicPr>
          <p:nvPr>
            <p:ph idx="1"/>
          </p:nvPr>
        </p:nvPicPr>
        <p:blipFill>
          <a:blip r:embed="rId2" cstate="print"/>
          <a:stretch>
            <a:fillRect/>
          </a:stretch>
        </p:blipFill>
        <p:spPr>
          <a:xfrm>
            <a:off x="1775618" y="609600"/>
            <a:ext cx="5516563" cy="5516563"/>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chemeClr val="accent4">
                    <a:lumMod val="75000"/>
                  </a:schemeClr>
                </a:solidFill>
              </a:rPr>
              <a:t>FLOURISH is built on the belief that caring for our environment and relationships best supports and nurtures mindfulness, creativity and trust</a:t>
            </a:r>
            <a:endParaRPr lang="en-US" sz="2000" b="1" dirty="0">
              <a:solidFill>
                <a:schemeClr val="accent4">
                  <a:lumMod val="75000"/>
                </a:schemeClr>
              </a:solidFill>
            </a:endParaRPr>
          </a:p>
        </p:txBody>
      </p:sp>
      <p:sp>
        <p:nvSpPr>
          <p:cNvPr id="3" name="Text Placeholder 2"/>
          <p:cNvSpPr>
            <a:spLocks noGrp="1"/>
          </p:cNvSpPr>
          <p:nvPr>
            <p:ph type="body" idx="1"/>
          </p:nvPr>
        </p:nvSpPr>
        <p:spPr/>
        <p:txBody>
          <a:bodyPr>
            <a:normAutofit/>
          </a:bodyPr>
          <a:lstStyle/>
          <a:p>
            <a:r>
              <a:rPr lang="en-US" sz="1300" dirty="0" smtClean="0"/>
              <a:t>Tile and wall from former Head Start room, defunct for ~ 8 years.</a:t>
            </a:r>
            <a:endParaRPr lang="en-US" sz="1300" dirty="0"/>
          </a:p>
        </p:txBody>
      </p:sp>
      <p:sp>
        <p:nvSpPr>
          <p:cNvPr id="5" name="Text Placeholder 4"/>
          <p:cNvSpPr>
            <a:spLocks noGrp="1"/>
          </p:cNvSpPr>
          <p:nvPr>
            <p:ph type="body" sz="quarter" idx="3"/>
          </p:nvPr>
        </p:nvSpPr>
        <p:spPr>
          <a:xfrm>
            <a:off x="4645025" y="1371600"/>
            <a:ext cx="4041775" cy="803275"/>
          </a:xfrm>
        </p:spPr>
        <p:txBody>
          <a:bodyPr>
            <a:normAutofit fontScale="47500" lnSpcReduction="20000"/>
          </a:bodyPr>
          <a:lstStyle/>
          <a:p>
            <a:r>
              <a:rPr lang="en-US" dirty="0" smtClean="0"/>
              <a:t>Our new sustainable bamboo flooring and environmental paint with generous support from Amicus Green Building Supply.  April with two of her children, Nina and </a:t>
            </a:r>
            <a:r>
              <a:rPr lang="en-US" dirty="0" err="1" smtClean="0"/>
              <a:t>Joneice</a:t>
            </a:r>
            <a:r>
              <a:rPr lang="en-US" dirty="0" smtClean="0"/>
              <a:t>.  Children and community members participated in design </a:t>
            </a:r>
            <a:r>
              <a:rPr lang="en-US" dirty="0" smtClean="0"/>
              <a:t>and </a:t>
            </a:r>
            <a:r>
              <a:rPr lang="en-US" dirty="0" smtClean="0"/>
              <a:t>restoration of the room.</a:t>
            </a:r>
            <a:endParaRPr lang="en-US" dirty="0"/>
          </a:p>
        </p:txBody>
      </p:sp>
      <p:sp>
        <p:nvSpPr>
          <p:cNvPr id="6" name="Content Placeholder 5"/>
          <p:cNvSpPr>
            <a:spLocks noGrp="1"/>
          </p:cNvSpPr>
          <p:nvPr>
            <p:ph sz="quarter" idx="4"/>
          </p:nvPr>
        </p:nvSpPr>
        <p:spPr/>
        <p:txBody>
          <a:bodyPr/>
          <a:lstStyle/>
          <a:p>
            <a:endParaRPr lang="en-US" dirty="0" smtClean="0"/>
          </a:p>
          <a:p>
            <a:endParaRPr lang="en-US" dirty="0" smtClean="0"/>
          </a:p>
          <a:p>
            <a:pPr>
              <a:buNone/>
            </a:pPr>
            <a:endParaRPr lang="en-US" dirty="0" smtClean="0"/>
          </a:p>
          <a:p>
            <a:endParaRPr lang="en-US" dirty="0" smtClean="0"/>
          </a:p>
          <a:p>
            <a:endParaRPr lang="en-US" dirty="0"/>
          </a:p>
        </p:txBody>
      </p:sp>
      <p:pic>
        <p:nvPicPr>
          <p:cNvPr id="7" name="Content Placeholder 6" descr="photo 2.JPG"/>
          <p:cNvPicPr>
            <a:picLocks noGrp="1"/>
          </p:cNvPicPr>
          <p:nvPr>
            <p:ph sz="half" idx="2"/>
          </p:nvPr>
        </p:nvPicPr>
        <p:blipFill>
          <a:blip r:embed="rId2" cstate="print"/>
          <a:stretch>
            <a:fillRect/>
          </a:stretch>
        </p:blipFill>
        <p:spPr>
          <a:xfrm>
            <a:off x="457200" y="2641761"/>
            <a:ext cx="4040188" cy="3017515"/>
          </a:xfrm>
          <a:prstGeom prst="rect">
            <a:avLst/>
          </a:prstGeom>
        </p:spPr>
      </p:pic>
      <p:pic>
        <p:nvPicPr>
          <p:cNvPr id="8" name="Picture 7" descr="IMG_0668.JPG"/>
          <p:cNvPicPr/>
          <p:nvPr/>
        </p:nvPicPr>
        <p:blipFill>
          <a:blip r:embed="rId3" cstate="print"/>
          <a:stretch>
            <a:fillRect/>
          </a:stretch>
        </p:blipFill>
        <p:spPr>
          <a:xfrm>
            <a:off x="4724400" y="2667000"/>
            <a:ext cx="3886200" cy="301393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1"/>
            <a:ext cx="8229600" cy="4800600"/>
          </a:xfrm>
        </p:spPr>
        <p:txBody>
          <a:bodyPr>
            <a:normAutofit/>
          </a:bodyPr>
          <a:lstStyle/>
          <a:p>
            <a:pPr>
              <a:buNone/>
            </a:pPr>
            <a:r>
              <a:rPr lang="en-US" dirty="0" smtClean="0"/>
              <a:t>    The FLOURISH program will uplift the world of being and activate the world of good-doing.</a:t>
            </a:r>
          </a:p>
          <a:p>
            <a:pPr>
              <a:buNone/>
            </a:pPr>
            <a:endParaRPr lang="en-US" dirty="0" smtClean="0"/>
          </a:p>
        </p:txBody>
      </p:sp>
      <p:pic>
        <p:nvPicPr>
          <p:cNvPr id="5" name="Picture 4" descr="apple_and_flower.png"/>
          <p:cNvPicPr>
            <a:picLocks noChangeAspect="1"/>
          </p:cNvPicPr>
          <p:nvPr/>
        </p:nvPicPr>
        <p:blipFill>
          <a:blip r:embed="rId2" cstate="print"/>
          <a:stretch>
            <a:fillRect/>
          </a:stretch>
        </p:blipFill>
        <p:spPr>
          <a:xfrm>
            <a:off x="2209800" y="2057400"/>
            <a:ext cx="4876800" cy="320924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 on human resources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The program seeks especially to gather and integrate the community of retired teachers to elevate their outstanding ground of collective wisdom and experience and to elevate the possibilities for continuing to learn in new dynamic and collaborative ways with them.</a:t>
            </a:r>
          </a:p>
          <a:p>
            <a:pPr>
              <a:buNone/>
            </a:pPr>
            <a:endParaRPr lang="en-US" dirty="0" smtClean="0"/>
          </a:p>
          <a:p>
            <a:pPr>
              <a:buNone/>
            </a:pPr>
            <a:r>
              <a:rPr lang="en-US" dirty="0" smtClean="0"/>
              <a:t>   It also seeks to recognize, integrate and to develop the gifts of teachers </a:t>
            </a:r>
            <a:r>
              <a:rPr lang="en-US" dirty="0" smtClean="0"/>
              <a:t>and </a:t>
            </a:r>
            <a:r>
              <a:rPr lang="en-US" smtClean="0"/>
              <a:t>potential teachers from </a:t>
            </a:r>
            <a:r>
              <a:rPr lang="en-US" dirty="0" smtClean="0"/>
              <a:t>within the central parent schools of </a:t>
            </a:r>
            <a:r>
              <a:rPr lang="en-US" smtClean="0"/>
              <a:t>the </a:t>
            </a:r>
            <a:r>
              <a:rPr lang="en-US" smtClean="0"/>
              <a:t>children.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9552</TotalTime>
  <Words>779</Words>
  <Application>Microsoft Office PowerPoint</Application>
  <PresentationFormat>On-screen Show (4:3)</PresentationFormat>
  <Paragraphs>83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   </vt:lpstr>
      <vt:lpstr>What is The Dynamic Skill Integration Program or FLOURISH?</vt:lpstr>
      <vt:lpstr>Why the name FLOURISH?</vt:lpstr>
      <vt:lpstr>What are key components of      the Dynamic Skill Integration Program  or FLOURISH?</vt:lpstr>
      <vt:lpstr>Slide 5</vt:lpstr>
      <vt:lpstr>Curriculum Philosophy for Dynamic Skill Integration/FLOURISH Program</vt:lpstr>
      <vt:lpstr>FLOURISH is built on the belief that caring for our environment and relationships best supports and nurtures mindfulness, creativity and trust</vt:lpstr>
      <vt:lpstr>Slide 8</vt:lpstr>
      <vt:lpstr>Note on human 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jgeredien</dc:creator>
  <cp:lastModifiedBy>jgeredien</cp:lastModifiedBy>
  <cp:revision>18</cp:revision>
  <dcterms:created xsi:type="dcterms:W3CDTF">2013-08-13T21:41:42Z</dcterms:created>
  <dcterms:modified xsi:type="dcterms:W3CDTF">2015-01-31T16:34:46Z</dcterms:modified>
</cp:coreProperties>
</file>