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7"/>
  </p:handoutMasterIdLst>
  <p:sldIdLst>
    <p:sldId id="256" r:id="rId2"/>
    <p:sldId id="296" r:id="rId3"/>
    <p:sldId id="298" r:id="rId4"/>
    <p:sldId id="257" r:id="rId5"/>
    <p:sldId id="258" r:id="rId6"/>
    <p:sldId id="300" r:id="rId7"/>
    <p:sldId id="259" r:id="rId8"/>
    <p:sldId id="297" r:id="rId9"/>
    <p:sldId id="299" r:id="rId10"/>
    <p:sldId id="260" r:id="rId11"/>
    <p:sldId id="301" r:id="rId12"/>
    <p:sldId id="261" r:id="rId13"/>
    <p:sldId id="302" r:id="rId14"/>
    <p:sldId id="262" r:id="rId15"/>
    <p:sldId id="263" r:id="rId16"/>
    <p:sldId id="264" r:id="rId17"/>
    <p:sldId id="303" r:id="rId18"/>
    <p:sldId id="265" r:id="rId19"/>
    <p:sldId id="266" r:id="rId20"/>
    <p:sldId id="268" r:id="rId21"/>
    <p:sldId id="267" r:id="rId22"/>
    <p:sldId id="270" r:id="rId23"/>
    <p:sldId id="273" r:id="rId24"/>
    <p:sldId id="274" r:id="rId25"/>
    <p:sldId id="275" r:id="rId26"/>
    <p:sldId id="276" r:id="rId27"/>
    <p:sldId id="277" r:id="rId28"/>
    <p:sldId id="305" r:id="rId29"/>
    <p:sldId id="278" r:id="rId30"/>
    <p:sldId id="279" r:id="rId31"/>
    <p:sldId id="306" r:id="rId32"/>
    <p:sldId id="280" r:id="rId33"/>
    <p:sldId id="282" r:id="rId34"/>
    <p:sldId id="283" r:id="rId35"/>
    <p:sldId id="284" r:id="rId36"/>
    <p:sldId id="307" r:id="rId37"/>
    <p:sldId id="285" r:id="rId38"/>
    <p:sldId id="309" r:id="rId39"/>
    <p:sldId id="328" r:id="rId40"/>
    <p:sldId id="310" r:id="rId41"/>
    <p:sldId id="311" r:id="rId42"/>
    <p:sldId id="312" r:id="rId43"/>
    <p:sldId id="313" r:id="rId44"/>
    <p:sldId id="314" r:id="rId45"/>
    <p:sldId id="315" r:id="rId46"/>
    <p:sldId id="316" r:id="rId47"/>
    <p:sldId id="317" r:id="rId48"/>
    <p:sldId id="318" r:id="rId49"/>
    <p:sldId id="319" r:id="rId50"/>
    <p:sldId id="320" r:id="rId51"/>
    <p:sldId id="326" r:id="rId52"/>
    <p:sldId id="327" r:id="rId53"/>
    <p:sldId id="323" r:id="rId54"/>
    <p:sldId id="324" r:id="rId55"/>
    <p:sldId id="325" r:id="rId56"/>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F913"/>
    <a:srgbClr val="FA1D06"/>
    <a:srgbClr val="27DCE5"/>
    <a:srgbClr val="EE1EB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9" autoAdjust="0"/>
    <p:restoredTop sz="94609" autoAdjust="0"/>
  </p:normalViewPr>
  <p:slideViewPr>
    <p:cSldViewPr>
      <p:cViewPr varScale="1">
        <p:scale>
          <a:sx n="110" d="100"/>
          <a:sy n="110" d="100"/>
        </p:scale>
        <p:origin x="-1146" y="-84"/>
      </p:cViewPr>
      <p:guideLst>
        <p:guide orient="horz" pos="2160"/>
        <p:guide pos="2880"/>
      </p:guideLst>
    </p:cSldViewPr>
  </p:slideViewPr>
  <p:outlineViewPr>
    <p:cViewPr>
      <p:scale>
        <a:sx n="33" d="100"/>
        <a:sy n="33" d="100"/>
      </p:scale>
      <p:origin x="0" y="389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14788" y="0"/>
            <a:ext cx="3070225" cy="468313"/>
          </a:xfrm>
          <a:prstGeom prst="rect">
            <a:avLst/>
          </a:prstGeom>
        </p:spPr>
        <p:txBody>
          <a:bodyPr vert="horz" lIns="91440" tIns="45720" rIns="91440" bIns="45720" rtlCol="0"/>
          <a:lstStyle>
            <a:lvl1pPr algn="r">
              <a:defRPr sz="1200"/>
            </a:lvl1pPr>
          </a:lstStyle>
          <a:p>
            <a:fld id="{9845793D-F32F-4CE2-A5FA-376E28CC570B}" type="datetimeFigureOut">
              <a:rPr lang="en-US" smtClean="0"/>
              <a:pPr/>
              <a:t>11/15/2014</a:t>
            </a:fld>
            <a:endParaRPr lang="en-US"/>
          </a:p>
        </p:txBody>
      </p:sp>
      <p:sp>
        <p:nvSpPr>
          <p:cNvPr id="4" name="Footer Placeholder 3"/>
          <p:cNvSpPr>
            <a:spLocks noGrp="1"/>
          </p:cNvSpPr>
          <p:nvPr>
            <p:ph type="ftr" sz="quarter" idx="2"/>
          </p:nvPr>
        </p:nvSpPr>
        <p:spPr>
          <a:xfrm>
            <a:off x="0" y="8902700"/>
            <a:ext cx="3070225" cy="46831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14788" y="8902700"/>
            <a:ext cx="3070225" cy="468313"/>
          </a:xfrm>
          <a:prstGeom prst="rect">
            <a:avLst/>
          </a:prstGeom>
        </p:spPr>
        <p:txBody>
          <a:bodyPr vert="horz" lIns="91440" tIns="45720" rIns="91440" bIns="45720" rtlCol="0" anchor="b"/>
          <a:lstStyle>
            <a:lvl1pPr algn="r">
              <a:defRPr sz="1200"/>
            </a:lvl1pPr>
          </a:lstStyle>
          <a:p>
            <a:fld id="{ABDBE920-FCC3-4EA3-AC7C-5B61EAA8603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2E71A-C635-445D-A9FE-24C3B2C785F8}" type="datetimeFigureOut">
              <a:rPr lang="en-US" smtClean="0"/>
              <a:pPr/>
              <a:t>11/15/2014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4C9D7-68CF-4765-A2D6-5F1E5CFF00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2E71A-C635-445D-A9FE-24C3B2C785F8}" type="datetimeFigureOut">
              <a:rPr lang="en-US" smtClean="0"/>
              <a:pPr/>
              <a:t>11/15/2014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4C9D7-68CF-4765-A2D6-5F1E5CFF00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600" dirty="0" smtClean="0">
                <a:latin typeface="AR BLANCA" pitchFamily="2" charset="0"/>
              </a:rPr>
              <a:t>Community Building and Crisis</a:t>
            </a:r>
            <a:endParaRPr lang="en-US" sz="6600" dirty="0">
              <a:latin typeface="AR BLANCA" pitchFamily="2" charset="0"/>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pic>
        <p:nvPicPr>
          <p:cNvPr id="4" name="Content Placeholder 3" descr="poem_crisis_and_community.png"/>
          <p:cNvPicPr>
            <a:picLocks noGrp="1" noChangeAspect="1"/>
          </p:cNvPicPr>
          <p:nvPr>
            <p:ph idx="1"/>
          </p:nvPr>
        </p:nvPicPr>
        <p:blipFill>
          <a:blip r:embed="rId2" cstate="print"/>
          <a:stretch>
            <a:fillRect/>
          </a:stretch>
        </p:blipFill>
        <p:spPr>
          <a:xfrm>
            <a:off x="762000" y="659672"/>
            <a:ext cx="7391400" cy="621481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 I want is to be </a:t>
            </a:r>
            <a:r>
              <a:rPr lang="en-US" dirty="0" err="1" smtClean="0"/>
              <a:t>raptured</a:t>
            </a:r>
            <a:r>
              <a:rPr lang="en-US" dirty="0" smtClean="0"/>
              <a:t> into a melody of trust and shelter”</a:t>
            </a:r>
            <a:endParaRPr lang="en-US" dirty="0"/>
          </a:p>
        </p:txBody>
      </p:sp>
      <p:pic>
        <p:nvPicPr>
          <p:cNvPr id="4" name="Content Placeholder 3" descr="grieving_with__partner.png"/>
          <p:cNvPicPr>
            <a:picLocks noGrp="1" noChangeAspect="1"/>
          </p:cNvPicPr>
          <p:nvPr>
            <p:ph idx="1"/>
          </p:nvPr>
        </p:nvPicPr>
        <p:blipFill>
          <a:blip r:embed="rId2" cstate="print"/>
          <a:stretch>
            <a:fillRect/>
          </a:stretch>
        </p:blipFill>
        <p:spPr>
          <a:xfrm>
            <a:off x="5257800" y="2209800"/>
            <a:ext cx="3404559" cy="2438400"/>
          </a:xfrm>
        </p:spPr>
      </p:pic>
      <p:pic>
        <p:nvPicPr>
          <p:cNvPr id="5" name="Picture 4" descr="embrace 2.jpg"/>
          <p:cNvPicPr>
            <a:picLocks noChangeAspect="1"/>
          </p:cNvPicPr>
          <p:nvPr/>
        </p:nvPicPr>
        <p:blipFill>
          <a:blip r:embed="rId3" cstate="print"/>
          <a:stretch>
            <a:fillRect/>
          </a:stretch>
        </p:blipFill>
        <p:spPr>
          <a:xfrm>
            <a:off x="1828800" y="1752600"/>
            <a:ext cx="2657475" cy="1724025"/>
          </a:xfrm>
          <a:prstGeom prst="rect">
            <a:avLst/>
          </a:prstGeom>
        </p:spPr>
      </p:pic>
      <p:pic>
        <p:nvPicPr>
          <p:cNvPr id="6" name="Picture 5" descr="trust and shelter embrace.jpg"/>
          <p:cNvPicPr>
            <a:picLocks noChangeAspect="1"/>
          </p:cNvPicPr>
          <p:nvPr/>
        </p:nvPicPr>
        <p:blipFill>
          <a:blip r:embed="rId4" cstate="print"/>
          <a:stretch>
            <a:fillRect/>
          </a:stretch>
        </p:blipFill>
        <p:spPr>
          <a:xfrm>
            <a:off x="838200" y="3962400"/>
            <a:ext cx="3778770" cy="2514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purpose of talk today</a:t>
            </a:r>
            <a:endParaRPr lang="en-US" dirty="0"/>
          </a:p>
        </p:txBody>
      </p:sp>
      <p:sp>
        <p:nvSpPr>
          <p:cNvPr id="3" name="Content Placeholder 2"/>
          <p:cNvSpPr>
            <a:spLocks noGrp="1"/>
          </p:cNvSpPr>
          <p:nvPr>
            <p:ph idx="1"/>
          </p:nvPr>
        </p:nvSpPr>
        <p:spPr/>
        <p:txBody>
          <a:bodyPr/>
          <a:lstStyle/>
          <a:p>
            <a:pPr algn="ctr">
              <a:buNone/>
            </a:pPr>
            <a:r>
              <a:rPr lang="en-US" dirty="0" smtClean="0"/>
              <a:t>    is to help you to see how </a:t>
            </a:r>
          </a:p>
          <a:p>
            <a:pPr algn="ctr">
              <a:buNone/>
            </a:pPr>
            <a:endParaRPr lang="en-US" dirty="0" smtClean="0"/>
          </a:p>
          <a:p>
            <a:pPr algn="ctr">
              <a:buNone/>
            </a:pPr>
            <a:r>
              <a:rPr lang="en-US" b="1" dirty="0" smtClean="0"/>
              <a:t>community building </a:t>
            </a:r>
          </a:p>
          <a:p>
            <a:pPr algn="ctr">
              <a:buNone/>
            </a:pPr>
            <a:r>
              <a:rPr lang="en-US" dirty="0" smtClean="0"/>
              <a:t>relates to </a:t>
            </a:r>
          </a:p>
          <a:p>
            <a:pPr algn="ctr">
              <a:buNone/>
            </a:pPr>
            <a:r>
              <a:rPr lang="en-US" b="1" dirty="0" smtClean="0"/>
              <a:t>crisis</a:t>
            </a:r>
            <a:endParaRPr lang="en-US" dirty="0" smtClean="0"/>
          </a:p>
          <a:p>
            <a:pPr algn="ctr">
              <a:buNone/>
            </a:pPr>
            <a:endParaRPr lang="en-US" dirty="0" smtClean="0"/>
          </a:p>
          <a:p>
            <a:pPr algn="ctr">
              <a:buNone/>
            </a:pPr>
            <a:r>
              <a:rPr lang="en-US" dirty="0" smtClean="0"/>
              <a:t>HOW DO THE TWO RELATE?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start with a simple IDEA that we know from life to be true--</a:t>
            </a:r>
            <a:endParaRPr lang="en-US" dirty="0"/>
          </a:p>
        </p:txBody>
      </p:sp>
      <p:sp>
        <p:nvSpPr>
          <p:cNvPr id="3" name="Content Placeholder 2"/>
          <p:cNvSpPr>
            <a:spLocks noGrp="1"/>
          </p:cNvSpPr>
          <p:nvPr>
            <p:ph idx="1"/>
          </p:nvPr>
        </p:nvSpPr>
        <p:spPr/>
        <p:txBody>
          <a:bodyPr>
            <a:normAutofit/>
          </a:bodyPr>
          <a:lstStyle/>
          <a:p>
            <a:pPr marL="114300" indent="0">
              <a:buNone/>
            </a:pPr>
            <a:endParaRPr lang="en-US" dirty="0" smtClean="0"/>
          </a:p>
          <a:p>
            <a:pPr marL="114300" indent="0" algn="ctr">
              <a:buNone/>
            </a:pPr>
            <a:r>
              <a:rPr lang="en-US" b="1" dirty="0" smtClean="0"/>
              <a:t>community </a:t>
            </a:r>
          </a:p>
          <a:p>
            <a:pPr marL="114300" indent="0" algn="ctr">
              <a:buNone/>
            </a:pPr>
            <a:r>
              <a:rPr lang="en-US" dirty="0" smtClean="0"/>
              <a:t>often arises  </a:t>
            </a:r>
          </a:p>
          <a:p>
            <a:pPr marL="114300" indent="0" algn="ctr">
              <a:buNone/>
            </a:pPr>
            <a:r>
              <a:rPr lang="en-US" dirty="0" smtClean="0"/>
              <a:t>spontaneously </a:t>
            </a:r>
          </a:p>
          <a:p>
            <a:pPr marL="114300" indent="0" algn="ctr">
              <a:buNone/>
            </a:pPr>
            <a:r>
              <a:rPr lang="en-US" dirty="0" smtClean="0"/>
              <a:t>from </a:t>
            </a:r>
          </a:p>
          <a:p>
            <a:pPr marL="114300" indent="0" algn="ctr">
              <a:buNone/>
            </a:pPr>
            <a:r>
              <a:rPr lang="en-US" b="1" dirty="0" smtClean="0"/>
              <a:t>crisis</a:t>
            </a:r>
            <a:endParaRPr lang="en-US" dirty="0" smtClean="0"/>
          </a:p>
          <a:p>
            <a:pPr marL="114300" indent="0"/>
            <a:endParaRPr lang="en-US" dirty="0"/>
          </a:p>
          <a:p>
            <a:pPr marL="114300" indent="0"/>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Response Arising from Crisis</a:t>
            </a:r>
            <a:endParaRPr lang="en-US" dirty="0"/>
          </a:p>
        </p:txBody>
      </p:sp>
      <p:sp>
        <p:nvSpPr>
          <p:cNvPr id="3" name="Content Placeholder 2"/>
          <p:cNvSpPr>
            <a:spLocks noGrp="1"/>
          </p:cNvSpPr>
          <p:nvPr>
            <p:ph sz="half" idx="1"/>
          </p:nvPr>
        </p:nvSpPr>
        <p:spPr/>
        <p:txBody>
          <a:bodyPr/>
          <a:lstStyle/>
          <a:p>
            <a:pPr marL="114300" indent="0">
              <a:buNone/>
            </a:pPr>
            <a:r>
              <a:rPr lang="en-US" u="sng" dirty="0" smtClean="0"/>
              <a:t>Think about examples of ‘sticking together’ after:</a:t>
            </a:r>
          </a:p>
          <a:p>
            <a:pPr marL="114300" indent="0">
              <a:buNone/>
            </a:pPr>
            <a:endParaRPr lang="en-US" u="sng" dirty="0" smtClean="0"/>
          </a:p>
          <a:p>
            <a:pPr marL="114300" indent="0"/>
            <a:r>
              <a:rPr lang="en-US" dirty="0" smtClean="0"/>
              <a:t>9/11 </a:t>
            </a:r>
          </a:p>
          <a:p>
            <a:pPr marL="114300" indent="0"/>
            <a:r>
              <a:rPr lang="en-US" dirty="0" smtClean="0"/>
              <a:t>Death of loved leader or local tragedy</a:t>
            </a:r>
          </a:p>
          <a:p>
            <a:pPr marL="114300" indent="0"/>
            <a:r>
              <a:rPr lang="en-US" dirty="0" smtClean="0"/>
              <a:t>Environmental emergency</a:t>
            </a:r>
          </a:p>
          <a:p>
            <a:pPr marL="114300" indent="0"/>
            <a:r>
              <a:rPr lang="en-US" dirty="0" smtClean="0"/>
              <a:t>Serious airport delay </a:t>
            </a:r>
          </a:p>
          <a:p>
            <a:pPr>
              <a:buNone/>
            </a:pPr>
            <a:endParaRPr lang="en-US" dirty="0"/>
          </a:p>
        </p:txBody>
      </p:sp>
      <p:pic>
        <p:nvPicPr>
          <p:cNvPr id="5" name="Content Placeholder 4" descr="9_11_emergency_cooperation.png"/>
          <p:cNvPicPr>
            <a:picLocks noGrp="1" noChangeAspect="1"/>
          </p:cNvPicPr>
          <p:nvPr>
            <p:ph sz="half" idx="2"/>
          </p:nvPr>
        </p:nvPicPr>
        <p:blipFill>
          <a:blip r:embed="rId2" cstate="print"/>
          <a:stretch>
            <a:fillRect/>
          </a:stretch>
        </p:blipFill>
        <p:spPr>
          <a:xfrm>
            <a:off x="5009596" y="1371600"/>
            <a:ext cx="3562977" cy="2590800"/>
          </a:xfrm>
        </p:spPr>
      </p:pic>
      <p:pic>
        <p:nvPicPr>
          <p:cNvPr id="6" name="Picture 5" descr="students_w_candles.png"/>
          <p:cNvPicPr>
            <a:picLocks noChangeAspect="1"/>
          </p:cNvPicPr>
          <p:nvPr/>
        </p:nvPicPr>
        <p:blipFill>
          <a:blip r:embed="rId3" cstate="print"/>
          <a:stretch>
            <a:fillRect/>
          </a:stretch>
        </p:blipFill>
        <p:spPr>
          <a:xfrm>
            <a:off x="5029200" y="4038599"/>
            <a:ext cx="3581400" cy="254640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Crisis and Community</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a:t>
            </a:r>
            <a:r>
              <a:rPr lang="en-US" i="1" dirty="0" smtClean="0"/>
              <a:t>“Genuine communities of a sort frequently develop in response to crisis.  Strangers in the waiting room of an intensive care ward suddenly come to share each other’s hopes and fears and joys and </a:t>
            </a:r>
            <a:r>
              <a:rPr lang="en-US" i="1" dirty="0" err="1" smtClean="0"/>
              <a:t>griefs</a:t>
            </a:r>
            <a:r>
              <a:rPr lang="en-US" i="1" dirty="0" smtClean="0"/>
              <a:t> as their loved ones lie across the hall on the ‘critical list.’” </a:t>
            </a:r>
          </a:p>
          <a:p>
            <a:pPr>
              <a:buNone/>
            </a:pPr>
            <a:endParaRPr lang="en-US" dirty="0" smtClean="0"/>
          </a:p>
          <a:p>
            <a:pPr>
              <a:buNone/>
            </a:pPr>
            <a:r>
              <a:rPr lang="en-US" dirty="0" smtClean="0"/>
              <a:t>from </a:t>
            </a:r>
            <a:r>
              <a:rPr lang="en-US" u="sng" dirty="0" smtClean="0"/>
              <a:t>The Different Drum</a:t>
            </a:r>
            <a:r>
              <a:rPr lang="en-US" dirty="0" smtClean="0"/>
              <a:t>, by Scott Peck, p. 77.</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intensive_care_waiting_room.png"/>
          <p:cNvPicPr>
            <a:picLocks noGrp="1" noChangeAspect="1"/>
          </p:cNvPicPr>
          <p:nvPr>
            <p:ph sz="half" idx="1"/>
          </p:nvPr>
        </p:nvPicPr>
        <p:blipFill>
          <a:blip r:embed="rId2" cstate="print"/>
          <a:stretch>
            <a:fillRect/>
          </a:stretch>
        </p:blipFill>
        <p:spPr>
          <a:xfrm>
            <a:off x="304800" y="1981200"/>
            <a:ext cx="4148123" cy="3810000"/>
          </a:xfrm>
        </p:spPr>
      </p:pic>
      <p:pic>
        <p:nvPicPr>
          <p:cNvPr id="6" name="Content Placeholder 5" descr="group_embrace.png"/>
          <p:cNvPicPr>
            <a:picLocks noGrp="1" noChangeAspect="1"/>
          </p:cNvPicPr>
          <p:nvPr>
            <p:ph sz="half" idx="2"/>
          </p:nvPr>
        </p:nvPicPr>
        <p:blipFill>
          <a:blip r:embed="rId3" cstate="print"/>
          <a:stretch>
            <a:fillRect/>
          </a:stretch>
        </p:blipFill>
        <p:spPr>
          <a:xfrm>
            <a:off x="4648200" y="1970087"/>
            <a:ext cx="4038600" cy="3786188"/>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THOUGHT--</a:t>
            </a:r>
            <a:endParaRPr lang="en-US" dirty="0"/>
          </a:p>
        </p:txBody>
      </p:sp>
      <p:sp>
        <p:nvSpPr>
          <p:cNvPr id="3" name="Content Placeholder 2"/>
          <p:cNvSpPr>
            <a:spLocks noGrp="1"/>
          </p:cNvSpPr>
          <p:nvPr>
            <p:ph idx="1"/>
          </p:nvPr>
        </p:nvSpPr>
        <p:spPr/>
        <p:txBody>
          <a:bodyPr/>
          <a:lstStyle/>
          <a:p>
            <a:pPr algn="ctr">
              <a:buNone/>
            </a:pPr>
            <a:r>
              <a:rPr lang="en-US" b="1" dirty="0" smtClean="0"/>
              <a:t>crisis </a:t>
            </a:r>
          </a:p>
          <a:p>
            <a:pPr algn="ctr">
              <a:buNone/>
            </a:pPr>
            <a:r>
              <a:rPr lang="en-US" dirty="0" smtClean="0"/>
              <a:t>is a call for </a:t>
            </a:r>
          </a:p>
          <a:p>
            <a:pPr algn="ctr">
              <a:buNone/>
            </a:pPr>
            <a:r>
              <a:rPr lang="en-US" b="1" dirty="0" smtClean="0"/>
              <a:t>community</a:t>
            </a:r>
          </a:p>
          <a:p>
            <a:pPr>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FURTHER THOUGHT--</a:t>
            </a:r>
            <a:endParaRPr lang="en-US" dirty="0"/>
          </a:p>
        </p:txBody>
      </p:sp>
      <p:sp>
        <p:nvSpPr>
          <p:cNvPr id="3" name="Content Placeholder 2"/>
          <p:cNvSpPr>
            <a:spLocks noGrp="1"/>
          </p:cNvSpPr>
          <p:nvPr>
            <p:ph idx="1"/>
          </p:nvPr>
        </p:nvSpPr>
        <p:spPr/>
        <p:txBody>
          <a:bodyPr/>
          <a:lstStyle/>
          <a:p>
            <a:pPr algn="ctr">
              <a:buNone/>
            </a:pPr>
            <a:r>
              <a:rPr lang="en-US" b="1" dirty="0" smtClean="0"/>
              <a:t>  crisis </a:t>
            </a:r>
          </a:p>
          <a:p>
            <a:pPr algn="ctr">
              <a:buNone/>
            </a:pPr>
            <a:r>
              <a:rPr lang="en-US" dirty="0" smtClean="0"/>
              <a:t>and </a:t>
            </a:r>
          </a:p>
          <a:p>
            <a:pPr algn="ctr">
              <a:buNone/>
            </a:pPr>
            <a:r>
              <a:rPr lang="en-US" b="1" dirty="0" smtClean="0"/>
              <a:t>community</a:t>
            </a:r>
            <a:r>
              <a:rPr lang="en-US" dirty="0" smtClean="0"/>
              <a:t> </a:t>
            </a:r>
          </a:p>
          <a:p>
            <a:pPr algn="ctr">
              <a:buNone/>
            </a:pPr>
            <a:r>
              <a:rPr lang="en-US" dirty="0" smtClean="0"/>
              <a:t>seem to be related </a:t>
            </a:r>
          </a:p>
          <a:p>
            <a:pPr algn="ctr">
              <a:buNone/>
            </a:pPr>
            <a:r>
              <a:rPr lang="en-US" i="1" dirty="0" smtClean="0"/>
              <a:t>on a deep </a:t>
            </a:r>
          </a:p>
          <a:p>
            <a:pPr algn="ctr">
              <a:buNone/>
            </a:pPr>
            <a:r>
              <a:rPr lang="en-US" i="1" dirty="0" smtClean="0"/>
              <a:t>biological level</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258762"/>
          </a:xfrm>
        </p:spPr>
        <p:txBody>
          <a:bodyPr>
            <a:normAutofit fontScale="90000"/>
          </a:bodyPr>
          <a:lstStyle/>
          <a:p>
            <a:endParaRPr lang="en-US" dirty="0"/>
          </a:p>
        </p:txBody>
      </p:sp>
      <p:sp>
        <p:nvSpPr>
          <p:cNvPr id="5" name="Content Placeholder 4"/>
          <p:cNvSpPr>
            <a:spLocks noGrp="1"/>
          </p:cNvSpPr>
          <p:nvPr>
            <p:ph sz="half" idx="1"/>
          </p:nvPr>
        </p:nvSpPr>
        <p:spPr>
          <a:xfrm>
            <a:off x="457200" y="609600"/>
            <a:ext cx="4038600" cy="5516563"/>
          </a:xfrm>
        </p:spPr>
        <p:txBody>
          <a:bodyPr>
            <a:normAutofit/>
          </a:bodyPr>
          <a:lstStyle/>
          <a:p>
            <a:pPr>
              <a:buNone/>
            </a:pPr>
            <a:r>
              <a:rPr lang="en-US" sz="2200" b="1" i="1" dirty="0" err="1" smtClean="0"/>
              <a:t>Exa</a:t>
            </a:r>
            <a:r>
              <a:rPr lang="en-US" sz="2200" i="1" dirty="0" err="1" smtClean="0">
                <a:solidFill>
                  <a:schemeClr val="accent2">
                    <a:lumMod val="20000"/>
                    <a:lumOff val="80000"/>
                  </a:schemeClr>
                </a:solidFill>
              </a:rPr>
              <a:t>Example</a:t>
            </a:r>
            <a:r>
              <a:rPr lang="en-US" sz="2200" i="1" dirty="0" smtClean="0">
                <a:solidFill>
                  <a:schemeClr val="accent2">
                    <a:lumMod val="20000"/>
                    <a:lumOff val="80000"/>
                  </a:schemeClr>
                </a:solidFill>
              </a:rPr>
              <a:t>: </a:t>
            </a:r>
          </a:p>
          <a:p>
            <a:pPr>
              <a:buNone/>
            </a:pPr>
            <a:r>
              <a:rPr lang="en-US" sz="2200" i="1" dirty="0" smtClean="0">
                <a:solidFill>
                  <a:schemeClr val="accent2">
                    <a:lumMod val="20000"/>
                    <a:lumOff val="80000"/>
                  </a:schemeClr>
                </a:solidFill>
              </a:rPr>
              <a:t> </a:t>
            </a:r>
            <a:endParaRPr lang="en-US" sz="2200" i="1" dirty="0" smtClean="0">
              <a:solidFill>
                <a:schemeClr val="accent2">
                  <a:lumMod val="20000"/>
                  <a:lumOff val="80000"/>
                </a:schemeClr>
              </a:solidFill>
            </a:endParaRPr>
          </a:p>
          <a:p>
            <a:pPr>
              <a:buNone/>
            </a:pPr>
            <a:r>
              <a:rPr lang="en-US" sz="2200" i="1" dirty="0" smtClean="0"/>
              <a:t> </a:t>
            </a:r>
            <a:r>
              <a:rPr lang="en-US" sz="2200" i="1" dirty="0" smtClean="0"/>
              <a:t>    </a:t>
            </a:r>
            <a:r>
              <a:rPr lang="en-US" sz="2200" b="1" i="1" dirty="0" smtClean="0">
                <a:solidFill>
                  <a:schemeClr val="accent2">
                    <a:lumMod val="60000"/>
                    <a:lumOff val="40000"/>
                  </a:schemeClr>
                </a:solidFill>
              </a:rPr>
              <a:t>to meet a crisis in survival, certain kinds of bacteria</a:t>
            </a:r>
            <a:r>
              <a:rPr lang="en-US" sz="2200" b="1" i="1" dirty="0" smtClean="0">
                <a:solidFill>
                  <a:schemeClr val="accent2">
                    <a:lumMod val="60000"/>
                    <a:lumOff val="40000"/>
                  </a:schemeClr>
                </a:solidFill>
              </a:rPr>
              <a:t>, </a:t>
            </a:r>
            <a:r>
              <a:rPr lang="en-US" sz="2200" b="1" i="1" dirty="0" smtClean="0">
                <a:solidFill>
                  <a:schemeClr val="accent2">
                    <a:lumMod val="60000"/>
                    <a:lumOff val="40000"/>
                  </a:schemeClr>
                </a:solidFill>
              </a:rPr>
              <a:t>unite </a:t>
            </a:r>
            <a:r>
              <a:rPr lang="en-US" sz="2200" b="1" i="1" dirty="0" smtClean="0">
                <a:solidFill>
                  <a:schemeClr val="accent2">
                    <a:lumMod val="60000"/>
                    <a:lumOff val="40000"/>
                  </a:schemeClr>
                </a:solidFill>
              </a:rPr>
              <a:t>and </a:t>
            </a:r>
            <a:r>
              <a:rPr lang="en-US" sz="2200" b="1" i="1" dirty="0" smtClean="0">
                <a:solidFill>
                  <a:schemeClr val="accent2">
                    <a:lumMod val="60000"/>
                    <a:lumOff val="40000"/>
                  </a:schemeClr>
                </a:solidFill>
              </a:rPr>
              <a:t>bio-</a:t>
            </a:r>
            <a:r>
              <a:rPr lang="en-US" sz="2200" b="1" i="1" dirty="0" err="1" smtClean="0">
                <a:solidFill>
                  <a:schemeClr val="accent2">
                    <a:lumMod val="60000"/>
                    <a:lumOff val="40000"/>
                  </a:schemeClr>
                </a:solidFill>
              </a:rPr>
              <a:t>luminesce</a:t>
            </a:r>
            <a:r>
              <a:rPr lang="en-US" sz="2200" b="1" i="1" dirty="0" smtClean="0">
                <a:solidFill>
                  <a:schemeClr val="accent2">
                    <a:lumMod val="60000"/>
                    <a:lumOff val="40000"/>
                  </a:schemeClr>
                </a:solidFill>
              </a:rPr>
              <a:t> </a:t>
            </a:r>
            <a:r>
              <a:rPr lang="en-US" sz="2200" b="1" i="1" dirty="0" smtClean="0">
                <a:solidFill>
                  <a:schemeClr val="accent2">
                    <a:lumMod val="60000"/>
                    <a:lumOff val="40000"/>
                  </a:schemeClr>
                </a:solidFill>
              </a:rPr>
              <a:t>to find new capacity </a:t>
            </a:r>
            <a:r>
              <a:rPr lang="en-US" sz="2200" b="1" i="1" dirty="0" smtClean="0">
                <a:solidFill>
                  <a:schemeClr val="accent2">
                    <a:lumMod val="60000"/>
                    <a:lumOff val="40000"/>
                  </a:schemeClr>
                </a:solidFill>
              </a:rPr>
              <a:t>collectively</a:t>
            </a:r>
          </a:p>
          <a:p>
            <a:pPr>
              <a:buNone/>
            </a:pPr>
            <a:endParaRPr lang="en-US" sz="2200" b="1" i="1" dirty="0" smtClean="0">
              <a:solidFill>
                <a:schemeClr val="accent2">
                  <a:lumMod val="60000"/>
                  <a:lumOff val="40000"/>
                </a:schemeClr>
              </a:solidFill>
            </a:endParaRPr>
          </a:p>
          <a:p>
            <a:pPr>
              <a:buNone/>
            </a:pPr>
            <a:r>
              <a:rPr lang="en-US" sz="2200" b="1" i="1" dirty="0" smtClean="0">
                <a:solidFill>
                  <a:schemeClr val="accent2">
                    <a:lumMod val="60000"/>
                    <a:lumOff val="40000"/>
                  </a:schemeClr>
                </a:solidFill>
              </a:rPr>
              <a:t>     Responding to crisis dynamically allows whole new evolutionary levels of capacity to emerge on a new integrative  level</a:t>
            </a:r>
            <a:r>
              <a:rPr lang="en-US" b="1" i="1" dirty="0" smtClean="0">
                <a:solidFill>
                  <a:schemeClr val="accent2">
                    <a:lumMod val="60000"/>
                    <a:lumOff val="40000"/>
                  </a:schemeClr>
                </a:solidFill>
              </a:rPr>
              <a:t>.</a:t>
            </a:r>
            <a:endParaRPr lang="en-US" b="1" i="1" dirty="0" smtClean="0">
              <a:solidFill>
                <a:schemeClr val="accent2">
                  <a:lumMod val="60000"/>
                  <a:lumOff val="40000"/>
                </a:schemeClr>
              </a:solidFill>
            </a:endParaRPr>
          </a:p>
          <a:p>
            <a:pPr>
              <a:buNone/>
            </a:pPr>
            <a:endParaRPr lang="en-US" dirty="0" smtClean="0"/>
          </a:p>
          <a:p>
            <a:pPr>
              <a:buNone/>
            </a:pPr>
            <a:endParaRPr lang="en-US" dirty="0"/>
          </a:p>
        </p:txBody>
      </p:sp>
      <p:pic>
        <p:nvPicPr>
          <p:cNvPr id="9" name="Picture 8" descr="firefly forest.png"/>
          <p:cNvPicPr>
            <a:picLocks noChangeAspect="1"/>
          </p:cNvPicPr>
          <p:nvPr/>
        </p:nvPicPr>
        <p:blipFill>
          <a:blip r:embed="rId2" cstate="print"/>
          <a:stretch>
            <a:fillRect/>
          </a:stretch>
        </p:blipFill>
        <p:spPr>
          <a:xfrm>
            <a:off x="4572000" y="1447800"/>
            <a:ext cx="4311926" cy="4495800"/>
          </a:xfrm>
          <a:prstGeom prst="rect">
            <a:avLst/>
          </a:prstGeom>
        </p:spPr>
      </p:pic>
      <p:pic>
        <p:nvPicPr>
          <p:cNvPr id="8" name="Content Placeholder 7" descr="firefly on blade of grass.jpg"/>
          <p:cNvPicPr>
            <a:picLocks noGrp="1" noChangeAspect="1"/>
          </p:cNvPicPr>
          <p:nvPr>
            <p:ph sz="half" idx="2"/>
          </p:nvPr>
        </p:nvPicPr>
        <p:blipFill>
          <a:blip r:embed="rId3" cstate="print"/>
          <a:stretch>
            <a:fillRect/>
          </a:stretch>
        </p:blipFill>
        <p:spPr>
          <a:xfrm>
            <a:off x="6524625" y="228600"/>
            <a:ext cx="2619375" cy="1743075"/>
          </a:xfrm>
        </p:spPr>
      </p:pic>
      <p:pic>
        <p:nvPicPr>
          <p:cNvPr id="10" name="Picture 9" descr="bacteria biolum.jpg"/>
          <p:cNvPicPr>
            <a:picLocks noChangeAspect="1"/>
          </p:cNvPicPr>
          <p:nvPr/>
        </p:nvPicPr>
        <p:blipFill>
          <a:blip r:embed="rId4" cstate="print"/>
          <a:stretch>
            <a:fillRect/>
          </a:stretch>
        </p:blipFill>
        <p:spPr>
          <a:xfrm>
            <a:off x="1371600" y="5105400"/>
            <a:ext cx="2819400" cy="161925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NEW THOUGHT-</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buNone/>
            </a:pPr>
            <a:r>
              <a:rPr lang="en-US" b="1" u="sng" dirty="0" smtClean="0"/>
              <a:t>crisis</a:t>
            </a:r>
            <a:r>
              <a:rPr lang="en-US" dirty="0" smtClean="0"/>
              <a:t> could be :</a:t>
            </a:r>
          </a:p>
          <a:p>
            <a:pPr>
              <a:buNone/>
            </a:pPr>
            <a:endParaRPr lang="en-US" dirty="0" smtClean="0"/>
          </a:p>
          <a:p>
            <a:r>
              <a:rPr lang="en-US" dirty="0" smtClean="0"/>
              <a:t>a point of </a:t>
            </a:r>
            <a:r>
              <a:rPr lang="en-US" b="1" dirty="0" smtClean="0"/>
              <a:t>pure life</a:t>
            </a:r>
            <a:r>
              <a:rPr lang="en-US" dirty="0" smtClean="0"/>
              <a:t>, </a:t>
            </a:r>
            <a:r>
              <a:rPr lang="en-US" b="1" dirty="0" smtClean="0"/>
              <a:t>raw experience</a:t>
            </a:r>
            <a:r>
              <a:rPr lang="en-US" dirty="0" smtClean="0"/>
              <a:t>, </a:t>
            </a:r>
            <a:r>
              <a:rPr lang="en-US" b="1" dirty="0" smtClean="0"/>
              <a:t>truth,  </a:t>
            </a:r>
            <a:r>
              <a:rPr lang="en-US" b="1" dirty="0" smtClean="0"/>
              <a:t>vital pain of birthing </a:t>
            </a:r>
            <a:endParaRPr lang="en-US" b="1" dirty="0" smtClean="0"/>
          </a:p>
          <a:p>
            <a:pPr>
              <a:buNone/>
            </a:pPr>
            <a:endParaRPr lang="en-US" dirty="0" smtClean="0"/>
          </a:p>
          <a:p>
            <a:r>
              <a:rPr lang="en-US" dirty="0" smtClean="0"/>
              <a:t>a</a:t>
            </a:r>
            <a:r>
              <a:rPr lang="en-US" dirty="0" smtClean="0"/>
              <a:t>n emergent </a:t>
            </a:r>
            <a:r>
              <a:rPr lang="en-US" b="1" dirty="0" smtClean="0"/>
              <a:t>Reality </a:t>
            </a:r>
            <a:r>
              <a:rPr lang="en-US" dirty="0" smtClean="0"/>
              <a:t>that is </a:t>
            </a:r>
            <a:r>
              <a:rPr lang="en-US" b="1" dirty="0" smtClean="0"/>
              <a:t>not planned </a:t>
            </a:r>
            <a:r>
              <a:rPr lang="en-US" dirty="0" smtClean="0"/>
              <a:t>or controlled</a:t>
            </a:r>
          </a:p>
          <a:p>
            <a:pPr>
              <a:buNone/>
            </a:pPr>
            <a:endParaRPr lang="en-US" dirty="0" smtClean="0"/>
          </a:p>
          <a:p>
            <a:r>
              <a:rPr lang="en-US" b="1" i="1" u="sng" dirty="0" smtClean="0">
                <a:solidFill>
                  <a:srgbClr val="00B050"/>
                </a:solidFill>
              </a:rPr>
              <a:t>a cry</a:t>
            </a:r>
            <a:r>
              <a:rPr lang="en-US" i="1" u="sng" dirty="0" smtClean="0">
                <a:solidFill>
                  <a:srgbClr val="00B050"/>
                </a:solidFill>
              </a:rPr>
              <a:t> for </a:t>
            </a:r>
            <a:r>
              <a:rPr lang="en-US" b="1" i="1" u="sng" dirty="0" smtClean="0">
                <a:solidFill>
                  <a:srgbClr val="00B050"/>
                </a:solidFill>
              </a:rPr>
              <a:t>new </a:t>
            </a:r>
            <a:r>
              <a:rPr lang="en-US" b="1" i="1" u="sng" dirty="0" smtClean="0">
                <a:solidFill>
                  <a:srgbClr val="00B050"/>
                </a:solidFill>
              </a:rPr>
              <a:t>learning and integration</a:t>
            </a:r>
            <a:r>
              <a:rPr lang="en-US" i="1" u="sng" dirty="0" smtClean="0">
                <a:solidFill>
                  <a:srgbClr val="00B050"/>
                </a:solidFill>
              </a:rPr>
              <a:t>– for a new </a:t>
            </a:r>
            <a:r>
              <a:rPr lang="en-US" i="1" u="sng" dirty="0" smtClean="0">
                <a:solidFill>
                  <a:srgbClr val="00B050"/>
                </a:solidFill>
              </a:rPr>
              <a:t>ability, skill in relating, knowledge </a:t>
            </a:r>
            <a:r>
              <a:rPr lang="en-US" i="1" u="sng" dirty="0" smtClean="0">
                <a:solidFill>
                  <a:srgbClr val="00B050"/>
                </a:solidFill>
              </a:rPr>
              <a:t>or capacity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b="1" dirty="0" smtClean="0"/>
              <a:t>crisis </a:t>
            </a:r>
          </a:p>
          <a:p>
            <a:pPr algn="ctr">
              <a:buNone/>
            </a:pPr>
            <a:r>
              <a:rPr lang="en-US" dirty="0" smtClean="0"/>
              <a:t>could be</a:t>
            </a:r>
          </a:p>
          <a:p>
            <a:pPr algn="ctr">
              <a:buNone/>
            </a:pPr>
            <a:r>
              <a:rPr lang="en-US" b="1" u="sng" dirty="0" smtClean="0"/>
              <a:t>a call for </a:t>
            </a:r>
          </a:p>
          <a:p>
            <a:pPr algn="ctr">
              <a:buNone/>
            </a:pPr>
            <a:r>
              <a:rPr lang="en-US" b="1" dirty="0" smtClean="0"/>
              <a:t>community</a:t>
            </a:r>
          </a:p>
          <a:p>
            <a:pPr algn="ctr">
              <a:buNone/>
            </a:pPr>
            <a:endParaRPr lang="en-US" b="1" u="sn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Outcome– what I hope you will leave understanding</a:t>
            </a:r>
            <a:endParaRPr lang="en-US" dirty="0"/>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smtClean="0"/>
              <a:t>1. How the vision and principles of Community Building provide us with an </a:t>
            </a:r>
            <a:r>
              <a:rPr lang="en-US" b="1" u="sng" dirty="0" smtClean="0"/>
              <a:t>uplifted</a:t>
            </a:r>
            <a:r>
              <a:rPr lang="en-US" dirty="0" smtClean="0"/>
              <a:t> path to Crisis Intervention.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Outcome– what I hope you will leave understanding</a:t>
            </a:r>
            <a:endParaRPr lang="en-US" dirty="0"/>
          </a:p>
        </p:txBody>
      </p:sp>
      <p:sp>
        <p:nvSpPr>
          <p:cNvPr id="3" name="Content Placeholder 2"/>
          <p:cNvSpPr>
            <a:spLocks noGrp="1"/>
          </p:cNvSpPr>
          <p:nvPr>
            <p:ph idx="1"/>
          </p:nvPr>
        </p:nvSpPr>
        <p:spPr/>
        <p:txBody>
          <a:bodyPr>
            <a:normAutofit/>
          </a:bodyPr>
          <a:lstStyle/>
          <a:p>
            <a:pPr marL="514350" indent="-514350">
              <a:buAutoNum type="arabicPeriod" startAt="2"/>
            </a:pPr>
            <a:endParaRPr lang="en-US" dirty="0" smtClean="0"/>
          </a:p>
          <a:p>
            <a:pPr marL="514350" indent="-514350">
              <a:buAutoNum type="arabicPeriod" startAt="2"/>
            </a:pPr>
            <a:r>
              <a:rPr lang="en-US" dirty="0" smtClean="0"/>
              <a:t>How your work with crisis may reveal a higher purpose, calling, or source of vitality in your life.</a:t>
            </a:r>
          </a:p>
          <a:p>
            <a:pPr marL="514350" indent="-514350">
              <a:buNone/>
            </a:pPr>
            <a:r>
              <a:rPr lang="en-US"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Preview of talk</a:t>
            </a:r>
            <a:endParaRPr lang="en-US" dirty="0"/>
          </a:p>
        </p:txBody>
      </p:sp>
      <p:sp>
        <p:nvSpPr>
          <p:cNvPr id="3" name="Content Placeholder 2"/>
          <p:cNvSpPr>
            <a:spLocks noGrp="1"/>
          </p:cNvSpPr>
          <p:nvPr>
            <p:ph idx="1"/>
          </p:nvPr>
        </p:nvSpPr>
        <p:spPr/>
        <p:txBody>
          <a:bodyPr>
            <a:normAutofit/>
          </a:bodyPr>
          <a:lstStyle/>
          <a:p>
            <a:pPr marL="514350" indent="-514350">
              <a:buAutoNum type="arabicPeriod"/>
            </a:pPr>
            <a:r>
              <a:rPr lang="en-US" b="1" u="sng" dirty="0" smtClean="0"/>
              <a:t>Discuss transformed way of thinking about Crisis</a:t>
            </a:r>
            <a:r>
              <a:rPr lang="en-US" dirty="0" smtClean="0"/>
              <a:t>.  </a:t>
            </a:r>
          </a:p>
          <a:p>
            <a:pPr>
              <a:buNone/>
            </a:pPr>
            <a:endParaRPr lang="en-US" dirty="0" smtClean="0"/>
          </a:p>
          <a:p>
            <a:pPr marL="514350" indent="-514350">
              <a:buAutoNum type="arabicPeriod" startAt="2"/>
            </a:pPr>
            <a:r>
              <a:rPr lang="en-US" b="1" u="sng" dirty="0" smtClean="0"/>
              <a:t>Discuss transformed way of thinking about Community </a:t>
            </a:r>
            <a:r>
              <a:rPr lang="en-US" b="1" u="sng" dirty="0" smtClean="0"/>
              <a:t>Building.</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a:buNone/>
            </a:pPr>
            <a:r>
              <a:rPr lang="en-US" dirty="0" smtClean="0"/>
              <a:t>    </a:t>
            </a:r>
            <a:r>
              <a:rPr lang="en-US" dirty="0" smtClean="0">
                <a:latin typeface="AR BLANCA" pitchFamily="2" charset="0"/>
              </a:rPr>
              <a:t>Part 1-  </a:t>
            </a:r>
          </a:p>
          <a:p>
            <a:pPr>
              <a:buNone/>
            </a:pPr>
            <a:r>
              <a:rPr lang="en-US" dirty="0" smtClean="0">
                <a:latin typeface="AR BLANCA" pitchFamily="2" charset="0"/>
              </a:rPr>
              <a:t/>
            </a:r>
            <a:br>
              <a:rPr lang="en-US" dirty="0" smtClean="0">
                <a:latin typeface="AR BLANCA" pitchFamily="2" charset="0"/>
              </a:rPr>
            </a:br>
            <a:r>
              <a:rPr lang="en-US" dirty="0" smtClean="0">
                <a:latin typeface="AR BLANCA" pitchFamily="2" charset="0"/>
              </a:rPr>
              <a:t>A Transformed Way of Thinking  about Crisis</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risis_with_sink.png"/>
          <p:cNvPicPr>
            <a:picLocks noChangeAspect="1"/>
          </p:cNvPicPr>
          <p:nvPr/>
        </p:nvPicPr>
        <p:blipFill>
          <a:blip r:embed="rId2" cstate="print"/>
          <a:stretch>
            <a:fillRect/>
          </a:stretch>
        </p:blipFill>
        <p:spPr>
          <a:xfrm>
            <a:off x="2667000" y="1143000"/>
            <a:ext cx="4972489" cy="3495810"/>
          </a:xfrm>
          <a:prstGeom prst="rect">
            <a:avLst/>
          </a:prstGeom>
        </p:spPr>
      </p:pic>
      <p:sp>
        <p:nvSpPr>
          <p:cNvPr id="3" name="Content Placeholder 2"/>
          <p:cNvSpPr>
            <a:spLocks noGrp="1"/>
          </p:cNvSpPr>
          <p:nvPr>
            <p:ph idx="1"/>
          </p:nvPr>
        </p:nvSpPr>
        <p:spPr/>
        <p:txBody>
          <a:bodyPr>
            <a:normAutofit fontScale="62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The Judgment= it’s negative, bad!</a:t>
            </a:r>
          </a:p>
          <a:p>
            <a:pPr>
              <a:buNone/>
            </a:pPr>
            <a:r>
              <a:rPr lang="en-US" dirty="0" smtClean="0"/>
              <a:t>a </a:t>
            </a:r>
            <a:r>
              <a:rPr lang="en-US" dirty="0" smtClean="0"/>
              <a:t>rupture </a:t>
            </a:r>
          </a:p>
          <a:p>
            <a:pPr>
              <a:buNone/>
            </a:pPr>
            <a:r>
              <a:rPr lang="en-US" dirty="0" smtClean="0"/>
              <a:t>an immediate danger</a:t>
            </a:r>
          </a:p>
          <a:p>
            <a:pPr>
              <a:buNone/>
            </a:pPr>
            <a:r>
              <a:rPr lang="en-US" dirty="0" smtClean="0"/>
              <a:t> a disturbance of the familiar or norm </a:t>
            </a:r>
          </a:p>
          <a:p>
            <a:pPr>
              <a:buNone/>
            </a:pPr>
            <a:r>
              <a:rPr lang="en-US" dirty="0" smtClean="0"/>
              <a:t>raw life experience</a:t>
            </a:r>
          </a:p>
          <a:p>
            <a:pPr>
              <a:buNone/>
            </a:pPr>
            <a:r>
              <a:rPr lang="en-US" dirty="0" smtClean="0"/>
              <a:t>unplanned– </a:t>
            </a:r>
            <a:r>
              <a:rPr lang="en-US" b="1" dirty="0" smtClean="0"/>
              <a:t>needs to be controlled, fixed</a:t>
            </a:r>
            <a:endParaRPr lang="en-US" b="1" dirty="0"/>
          </a:p>
        </p:txBody>
      </p:sp>
      <p:sp>
        <p:nvSpPr>
          <p:cNvPr id="2" name="Title 1"/>
          <p:cNvSpPr>
            <a:spLocks noGrp="1"/>
          </p:cNvSpPr>
          <p:nvPr>
            <p:ph type="title"/>
          </p:nvPr>
        </p:nvSpPr>
        <p:spPr/>
        <p:txBody>
          <a:bodyPr>
            <a:prstTxWarp prst="textStop">
              <a:avLst/>
            </a:prstTxWarp>
            <a:normAutofit/>
          </a:bodyPr>
          <a:lstStyle/>
          <a:p>
            <a:pPr algn="l"/>
            <a:r>
              <a:rPr lang="en-US" dirty="0" smtClean="0"/>
              <a:t>Crisis as Chaos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re_crisis.png"/>
          <p:cNvPicPr>
            <a:picLocks noChangeAspect="1"/>
          </p:cNvPicPr>
          <p:nvPr/>
        </p:nvPicPr>
        <p:blipFill>
          <a:blip r:embed="rId2" cstate="print"/>
          <a:stretch>
            <a:fillRect/>
          </a:stretch>
        </p:blipFill>
        <p:spPr>
          <a:xfrm>
            <a:off x="5105400" y="685800"/>
            <a:ext cx="3267531" cy="2705478"/>
          </a:xfrm>
          <a:prstGeom prst="rect">
            <a:avLst/>
          </a:prstGeom>
        </p:spPr>
      </p:pic>
      <p:sp>
        <p:nvSpPr>
          <p:cNvPr id="2" name="Title 1"/>
          <p:cNvSpPr>
            <a:spLocks noGrp="1"/>
          </p:cNvSpPr>
          <p:nvPr>
            <p:ph type="title"/>
          </p:nvPr>
        </p:nvSpPr>
        <p:spPr/>
        <p:txBody>
          <a:bodyPr>
            <a:prstTxWarp prst="textInflateBottom">
              <a:avLst/>
            </a:prstTxWarp>
          </a:bodyPr>
          <a:lstStyle/>
          <a:p>
            <a:pPr algn="l"/>
            <a:r>
              <a:rPr lang="en-US" dirty="0" smtClean="0"/>
              <a:t>Crisis as Chaos</a:t>
            </a:r>
            <a:endParaRPr lang="en-US" dirty="0"/>
          </a:p>
        </p:txBody>
      </p:sp>
      <p:sp>
        <p:nvSpPr>
          <p:cNvPr id="3" name="Content Placeholder 2"/>
          <p:cNvSpPr>
            <a:spLocks noGrp="1"/>
          </p:cNvSpPr>
          <p:nvPr>
            <p:ph idx="1"/>
          </p:nvPr>
        </p:nvSpPr>
        <p:spPr>
          <a:xfrm>
            <a:off x="457200" y="1447800"/>
            <a:ext cx="8229600" cy="4678363"/>
          </a:xfrm>
          <a:effectLst>
            <a:softEdge rad="317500"/>
          </a:effectLst>
        </p:spPr>
        <p:txBody>
          <a:bodyPr>
            <a:normAutofit fontScale="92500" lnSpcReduction="10000"/>
          </a:bodyPr>
          <a:lstStyle/>
          <a:p>
            <a:endParaRPr lang="en-US" dirty="0" smtClean="0"/>
          </a:p>
          <a:p>
            <a:endParaRPr lang="en-US" dirty="0" smtClean="0"/>
          </a:p>
          <a:p>
            <a:pPr>
              <a:buNone/>
            </a:pPr>
            <a:r>
              <a:rPr lang="en-US" sz="2600" dirty="0" smtClean="0"/>
              <a:t>an emergency– </a:t>
            </a:r>
          </a:p>
          <a:p>
            <a:pPr>
              <a:buNone/>
            </a:pPr>
            <a:r>
              <a:rPr lang="en-US" sz="2600" dirty="0" smtClean="0"/>
              <a:t>like a fire </a:t>
            </a:r>
          </a:p>
          <a:p>
            <a:pPr>
              <a:buNone/>
            </a:pPr>
            <a:r>
              <a:rPr lang="en-US" sz="2600" dirty="0" smtClean="0"/>
              <a:t>a</a:t>
            </a:r>
            <a:r>
              <a:rPr lang="en-US" sz="2600" dirty="0" smtClean="0"/>
              <a:t> chaotic reality</a:t>
            </a:r>
            <a:endParaRPr lang="en-US" sz="2600" dirty="0" smtClean="0"/>
          </a:p>
          <a:p>
            <a:pPr>
              <a:buNone/>
            </a:pPr>
            <a:r>
              <a:rPr lang="en-US" sz="2600" dirty="0" smtClean="0"/>
              <a:t>that needs to be extinguished</a:t>
            </a:r>
          </a:p>
          <a:p>
            <a:endParaRPr lang="en-US" sz="2600" dirty="0"/>
          </a:p>
          <a:p>
            <a:pPr>
              <a:buNone/>
            </a:pPr>
            <a:r>
              <a:rPr lang="en-US" sz="2600" dirty="0" smtClean="0"/>
              <a:t>feels</a:t>
            </a:r>
          </a:p>
          <a:p>
            <a:pPr>
              <a:buNone/>
            </a:pPr>
            <a:r>
              <a:rPr lang="en-US" sz="2600" dirty="0" smtClean="0"/>
              <a:t>not functional </a:t>
            </a:r>
          </a:p>
          <a:p>
            <a:pPr>
              <a:buNone/>
            </a:pPr>
            <a:r>
              <a:rPr lang="en-US" sz="2600" dirty="0" smtClean="0"/>
              <a:t>desperate and needy, </a:t>
            </a:r>
          </a:p>
          <a:p>
            <a:pPr>
              <a:buNone/>
            </a:pPr>
            <a:r>
              <a:rPr lang="en-US" sz="2600" dirty="0" smtClean="0"/>
              <a:t>like ‘learning the hard way’</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10000"/>
          </a:bodyPr>
          <a:lstStyle/>
          <a:p>
            <a:pPr algn="ctr">
              <a:buNone/>
            </a:pPr>
            <a:r>
              <a:rPr lang="en-US" dirty="0" smtClean="0"/>
              <a:t>large scale social crises </a:t>
            </a:r>
          </a:p>
          <a:p>
            <a:pPr algn="ctr">
              <a:buNone/>
            </a:pPr>
            <a:r>
              <a:rPr lang="en-US" dirty="0" smtClean="0"/>
              <a:t>intensify</a:t>
            </a:r>
          </a:p>
          <a:p>
            <a:pPr algn="ctr">
              <a:buNone/>
            </a:pPr>
            <a:r>
              <a:rPr lang="en-US" dirty="0" smtClean="0"/>
              <a:t>individual experience </a:t>
            </a:r>
          </a:p>
          <a:p>
            <a:pPr algn="ctr">
              <a:buNone/>
            </a:pPr>
            <a:r>
              <a:rPr lang="en-US" dirty="0" smtClean="0"/>
              <a:t>of </a:t>
            </a:r>
            <a:r>
              <a:rPr lang="en-US" b="1" dirty="0" smtClean="0"/>
              <a:t>crisis as chaos</a:t>
            </a:r>
          </a:p>
          <a:p>
            <a:pPr algn="ctr">
              <a:buNone/>
            </a:pPr>
            <a:endParaRPr lang="en-US" dirty="0" smtClean="0"/>
          </a:p>
          <a:p>
            <a:r>
              <a:rPr lang="en-US" dirty="0" smtClean="0"/>
              <a:t>Housing crisis</a:t>
            </a:r>
          </a:p>
          <a:p>
            <a:r>
              <a:rPr lang="en-US" dirty="0" smtClean="0"/>
              <a:t>Energy crisis</a:t>
            </a:r>
          </a:p>
          <a:p>
            <a:r>
              <a:rPr lang="en-US" dirty="0" smtClean="0"/>
              <a:t>Environmental crisis</a:t>
            </a:r>
          </a:p>
          <a:p>
            <a:r>
              <a:rPr lang="en-US" dirty="0" smtClean="0"/>
              <a:t>Financial market crisis</a:t>
            </a:r>
          </a:p>
          <a:p>
            <a:r>
              <a:rPr lang="en-US" dirty="0" smtClean="0"/>
              <a:t>Crisis in the educational system, prisons, etc</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what do we do?</a:t>
            </a:r>
            <a:endParaRPr lang="en-US" dirty="0"/>
          </a:p>
        </p:txBody>
      </p:sp>
      <p:sp>
        <p:nvSpPr>
          <p:cNvPr id="3" name="Content Placeholder 2"/>
          <p:cNvSpPr>
            <a:spLocks noGrp="1"/>
          </p:cNvSpPr>
          <p:nvPr>
            <p:ph idx="1"/>
          </p:nvPr>
        </p:nvSpPr>
        <p:spPr>
          <a:xfrm>
            <a:off x="304800" y="1066800"/>
            <a:ext cx="8229600" cy="5410200"/>
          </a:xfrm>
        </p:spPr>
        <p:txBody>
          <a:bodyPr>
            <a:prstTxWarp prst="textTriangle">
              <a:avLst/>
            </a:prstTxWarp>
            <a:normAutofit fontScale="850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lgn="ctr">
              <a:buNone/>
            </a:pPr>
            <a:r>
              <a:rPr lang="en-US" dirty="0" smtClean="0"/>
              <a:t> </a:t>
            </a:r>
          </a:p>
          <a:p>
            <a:pPr algn="ctr">
              <a:buNone/>
            </a:pPr>
            <a:r>
              <a:rPr lang="en-US" dirty="0" smtClean="0">
                <a:latin typeface="Impact" pitchFamily="34" charset="0"/>
              </a:rPr>
              <a:t>STATUS QUO—BACK INTO THE BOX--</a:t>
            </a:r>
          </a:p>
          <a:p>
            <a:pPr algn="ctr">
              <a:buNone/>
            </a:pPr>
            <a:r>
              <a:rPr lang="en-US" dirty="0" smtClean="0"/>
              <a:t>Organize the </a:t>
            </a:r>
            <a:r>
              <a:rPr lang="en-US" dirty="0" smtClean="0"/>
              <a:t>chaos </a:t>
            </a:r>
          </a:p>
          <a:p>
            <a:pPr algn="ctr">
              <a:buNone/>
            </a:pPr>
            <a:r>
              <a:rPr lang="en-US" dirty="0" smtClean="0"/>
              <a:t>Get things to look and sound better</a:t>
            </a:r>
            <a:r>
              <a:rPr lang="en-US" dirty="0" smtClean="0"/>
              <a:t> </a:t>
            </a:r>
            <a:endParaRPr lang="en-US" dirty="0" smtClean="0"/>
          </a:p>
          <a:p>
            <a:pPr algn="ctr">
              <a:buNone/>
            </a:pPr>
            <a:r>
              <a:rPr lang="en-US" dirty="0" smtClean="0"/>
              <a:t>Conform to ‘regular’ expectations of</a:t>
            </a:r>
            <a:r>
              <a:rPr lang="en-US" dirty="0" smtClean="0"/>
              <a:t> </a:t>
            </a:r>
            <a:r>
              <a:rPr lang="en-US" dirty="0" smtClean="0"/>
              <a:t>everyday life</a:t>
            </a:r>
          </a:p>
          <a:p>
            <a:pPr algn="ctr">
              <a:buNone/>
            </a:pPr>
            <a:r>
              <a:rPr lang="en-US" dirty="0" smtClean="0"/>
              <a:t>‘go back to normal’</a:t>
            </a:r>
          </a:p>
          <a:p>
            <a:pPr algn="ctr">
              <a:buNone/>
            </a:pPr>
            <a:r>
              <a:rPr lang="en-US" b="1" dirty="0" smtClean="0"/>
              <a:t>FIX AND REPAIR </a:t>
            </a:r>
            <a:r>
              <a:rPr lang="en-US" dirty="0" smtClean="0"/>
              <a:t>THE ‘DAMAGE’ </a:t>
            </a:r>
            <a:endParaRPr lang="en-US" dirty="0" smtClean="0"/>
          </a:p>
          <a:p>
            <a:pPr>
              <a:buNone/>
            </a:pPr>
            <a:endParaRPr lang="en-US" dirty="0"/>
          </a:p>
        </p:txBody>
      </p:sp>
      <p:sp>
        <p:nvSpPr>
          <p:cNvPr id="4" name="Lightning Bolt 3"/>
          <p:cNvSpPr/>
          <p:nvPr/>
        </p:nvSpPr>
        <p:spPr>
          <a:xfrm>
            <a:off x="2438400" y="990600"/>
            <a:ext cx="914400" cy="914400"/>
          </a:xfrm>
          <a:prstGeom prst="lightningBolt">
            <a:avLst/>
          </a:prstGeom>
          <a:solidFill>
            <a:srgbClr val="1EF9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p:cNvSpPr/>
          <p:nvPr/>
        </p:nvSpPr>
        <p:spPr>
          <a:xfrm>
            <a:off x="3124200" y="990600"/>
            <a:ext cx="914400" cy="914400"/>
          </a:xfrm>
          <a:prstGeom prst="lightningBolt">
            <a:avLst/>
          </a:prstGeom>
          <a:solidFill>
            <a:srgbClr val="EE1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p:cNvSpPr/>
          <p:nvPr/>
        </p:nvSpPr>
        <p:spPr>
          <a:xfrm flipH="1">
            <a:off x="4038600" y="838200"/>
            <a:ext cx="914400" cy="914400"/>
          </a:xfrm>
          <a:prstGeom prst="lightningBolt">
            <a:avLst/>
          </a:prstGeom>
          <a:solidFill>
            <a:srgbClr val="27DC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p:cNvSpPr/>
          <p:nvPr/>
        </p:nvSpPr>
        <p:spPr>
          <a:xfrm flipH="1">
            <a:off x="4495800" y="914400"/>
            <a:ext cx="914400" cy="914400"/>
          </a:xfrm>
          <a:prstGeom prst="lightningBolt">
            <a:avLst/>
          </a:prstGeom>
          <a:solidFill>
            <a:srgbClr val="FA1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95600" y="1828800"/>
            <a:ext cx="42672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ightning Bolt 8"/>
          <p:cNvSpPr/>
          <p:nvPr/>
        </p:nvSpPr>
        <p:spPr>
          <a:xfrm flipH="1">
            <a:off x="4800600" y="1066800"/>
            <a:ext cx="914400" cy="914400"/>
          </a:xfrm>
          <a:prstGeom prst="lightningBolt">
            <a:avLst/>
          </a:prstGeom>
          <a:solidFill>
            <a:srgbClr val="FA1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ghtning Bolt 9"/>
          <p:cNvSpPr/>
          <p:nvPr/>
        </p:nvSpPr>
        <p:spPr>
          <a:xfrm flipH="1">
            <a:off x="5486400" y="1066800"/>
            <a:ext cx="914400" cy="914400"/>
          </a:xfrm>
          <a:prstGeom prst="lightningBolt">
            <a:avLst/>
          </a:prstGeom>
          <a:solidFill>
            <a:srgbClr val="FA1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ightning Bolt 10"/>
          <p:cNvSpPr/>
          <p:nvPr/>
        </p:nvSpPr>
        <p:spPr>
          <a:xfrm flipH="1">
            <a:off x="6172200" y="914400"/>
            <a:ext cx="914400" cy="914400"/>
          </a:xfrm>
          <a:prstGeom prst="lightningBolt">
            <a:avLst/>
          </a:prstGeom>
          <a:solidFill>
            <a:srgbClr val="FA1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Autofit/>
          </a:bodyPr>
          <a:lstStyle/>
          <a:p>
            <a:pPr algn="ctr">
              <a:buNone/>
            </a:pPr>
            <a:r>
              <a:rPr lang="en-US" sz="1600" b="1" dirty="0" smtClean="0"/>
              <a:t>but</a:t>
            </a:r>
          </a:p>
          <a:p>
            <a:pPr algn="ctr">
              <a:buNone/>
            </a:pPr>
            <a:r>
              <a:rPr lang="en-US" sz="1600" b="1" dirty="0" smtClean="0"/>
              <a:t>no deeper creative </a:t>
            </a:r>
          </a:p>
          <a:p>
            <a:pPr algn="ctr">
              <a:buNone/>
            </a:pPr>
            <a:r>
              <a:rPr lang="en-US" sz="1600" b="1" dirty="0" smtClean="0"/>
              <a:t>transformation </a:t>
            </a:r>
          </a:p>
          <a:p>
            <a:pPr algn="ctr">
              <a:buNone/>
            </a:pPr>
            <a:r>
              <a:rPr lang="en-US" sz="1600" b="1" dirty="0" smtClean="0"/>
              <a:t>occurs</a:t>
            </a:r>
          </a:p>
          <a:p>
            <a:pPr algn="ctr">
              <a:buNone/>
            </a:pPr>
            <a:endParaRPr lang="en-US" sz="1600" b="1" dirty="0" smtClean="0"/>
          </a:p>
          <a:p>
            <a:pPr algn="ctr">
              <a:buNone/>
            </a:pPr>
            <a:r>
              <a:rPr lang="en-US" sz="1600" b="1" dirty="0" smtClean="0"/>
              <a:t>the opportunity for new realization</a:t>
            </a:r>
          </a:p>
          <a:p>
            <a:pPr algn="ctr">
              <a:buNone/>
            </a:pPr>
            <a:r>
              <a:rPr lang="en-US" sz="1600" b="1" dirty="0" smtClean="0"/>
              <a:t> and self- understanding</a:t>
            </a:r>
          </a:p>
          <a:p>
            <a:pPr algn="ctr">
              <a:buNone/>
            </a:pPr>
            <a:r>
              <a:rPr lang="en-US" sz="1600" b="1" dirty="0" smtClean="0"/>
              <a:t>is missed</a:t>
            </a:r>
          </a:p>
          <a:p>
            <a:pPr algn="ctr">
              <a:buNone/>
            </a:pPr>
            <a:endParaRPr lang="en-US" sz="1600" b="1" dirty="0" smtClean="0"/>
          </a:p>
          <a:p>
            <a:pPr algn="ctr">
              <a:buNone/>
            </a:pPr>
            <a:r>
              <a:rPr lang="en-US" sz="1600" b="1" dirty="0" smtClean="0"/>
              <a:t>the life source potential </a:t>
            </a:r>
          </a:p>
          <a:p>
            <a:pPr algn="ctr">
              <a:buNone/>
            </a:pPr>
            <a:r>
              <a:rPr lang="en-US" sz="1600" b="1" dirty="0" smtClean="0"/>
              <a:t>of crisis </a:t>
            </a:r>
          </a:p>
          <a:p>
            <a:pPr algn="ctr">
              <a:buNone/>
            </a:pPr>
            <a:r>
              <a:rPr lang="en-US" sz="1600" b="1" dirty="0" smtClean="0"/>
              <a:t>is not responded to </a:t>
            </a:r>
          </a:p>
          <a:p>
            <a:pPr algn="ctr">
              <a:buNone/>
            </a:pPr>
            <a:r>
              <a:rPr lang="en-US" sz="1600" b="1" dirty="0" smtClean="0"/>
              <a:t>there is no ‘conversion’ experience</a:t>
            </a:r>
          </a:p>
          <a:p>
            <a:pPr algn="ctr">
              <a:buNone/>
            </a:pPr>
            <a:r>
              <a:rPr lang="en-US" sz="1600" b="1" dirty="0" smtClean="0"/>
              <a:t> no new way of relating to life </a:t>
            </a:r>
          </a:p>
          <a:p>
            <a:pPr algn="ctr">
              <a:buNone/>
            </a:pPr>
            <a:r>
              <a:rPr lang="en-US" sz="1600" b="1" dirty="0" smtClean="0"/>
              <a:t>that springs from </a:t>
            </a:r>
            <a:r>
              <a:rPr lang="en-US" sz="1600" b="1" dirty="0" smtClean="0"/>
              <a:t>new insight,</a:t>
            </a:r>
          </a:p>
          <a:p>
            <a:pPr algn="ctr">
              <a:buNone/>
            </a:pPr>
            <a:r>
              <a:rPr lang="en-US" sz="1600" b="1" dirty="0" smtClean="0"/>
              <a:t>discovery, deep within</a:t>
            </a:r>
          </a:p>
          <a:p>
            <a:pPr algn="ctr">
              <a:buNone/>
            </a:pPr>
            <a:endParaRPr lang="en-US" sz="1600" b="1" dirty="0" smtClean="0"/>
          </a:p>
          <a:p>
            <a:pPr algn="ctr">
              <a:buNone/>
            </a:pPr>
            <a:r>
              <a:rPr lang="en-US" sz="1600" b="1" dirty="0" smtClean="0"/>
              <a:t>when we push life</a:t>
            </a:r>
          </a:p>
          <a:p>
            <a:pPr algn="ctr">
              <a:buNone/>
            </a:pPr>
            <a:r>
              <a:rPr lang="en-US" sz="1600" b="1" dirty="0" smtClean="0"/>
              <a:t> ‘back into the box’</a:t>
            </a:r>
          </a:p>
          <a:p>
            <a:pPr algn="ctr">
              <a:buNone/>
            </a:pPr>
            <a:r>
              <a:rPr lang="en-US" sz="1600" b="1" dirty="0" smtClean="0"/>
              <a:t>we close off  </a:t>
            </a:r>
          </a:p>
          <a:p>
            <a:pPr algn="ctr">
              <a:buNone/>
            </a:pPr>
            <a:r>
              <a:rPr lang="en-US" sz="1600" b="1" dirty="0" smtClean="0"/>
              <a:t>real healing</a:t>
            </a:r>
          </a:p>
          <a:p>
            <a:pPr algn="ctr">
              <a:buNone/>
            </a:pPr>
            <a:r>
              <a:rPr lang="en-US" sz="1600" b="1" dirty="0" smtClean="0"/>
              <a:t>and  ‘hands-on’ change</a:t>
            </a:r>
          </a:p>
          <a:p>
            <a:pPr algn="ctr">
              <a:buNone/>
            </a:pPr>
            <a:endParaRPr lang="en-US" sz="1600" b="1" dirty="0" smtClean="0"/>
          </a:p>
        </p:txBody>
      </p:sp>
      <p:pic>
        <p:nvPicPr>
          <p:cNvPr id="4" name="Picture 3" descr="soil_for_growth.png"/>
          <p:cNvPicPr>
            <a:picLocks noChangeAspect="1"/>
          </p:cNvPicPr>
          <p:nvPr/>
        </p:nvPicPr>
        <p:blipFill>
          <a:blip r:embed="rId2" cstate="print"/>
          <a:stretch>
            <a:fillRect/>
          </a:stretch>
        </p:blipFill>
        <p:spPr>
          <a:xfrm>
            <a:off x="6553200" y="2819400"/>
            <a:ext cx="2189138" cy="1852935"/>
          </a:xfrm>
          <a:prstGeom prst="rect">
            <a:avLst/>
          </a:prstGeom>
        </p:spPr>
      </p:pic>
      <p:sp>
        <p:nvSpPr>
          <p:cNvPr id="5" name="Rectangle 4"/>
          <p:cNvSpPr/>
          <p:nvPr/>
        </p:nvSpPr>
        <p:spPr>
          <a:xfrm>
            <a:off x="457200" y="3276600"/>
            <a:ext cx="2438400" cy="609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ief cry.jpg"/>
          <p:cNvPicPr>
            <a:picLocks noChangeAspect="1"/>
          </p:cNvPicPr>
          <p:nvPr/>
        </p:nvPicPr>
        <p:blipFill>
          <a:blip r:embed="rId3" cstate="print"/>
          <a:stretch>
            <a:fillRect/>
          </a:stretch>
        </p:blipFill>
        <p:spPr>
          <a:xfrm>
            <a:off x="6400800" y="4724400"/>
            <a:ext cx="2476500" cy="1647825"/>
          </a:xfrm>
          <a:prstGeom prst="rect">
            <a:avLst/>
          </a:prstGeom>
        </p:spPr>
      </p:pic>
      <p:pic>
        <p:nvPicPr>
          <p:cNvPr id="2050" name="Picture 2" descr="C:\Users\jgeredien\AppData\Local\Microsoft\Windows\Temporary Internet Files\Content.IE5\MJ3MZHJ0\MP900399617[1].jpg"/>
          <p:cNvPicPr>
            <a:picLocks noChangeAspect="1" noChangeArrowheads="1"/>
          </p:cNvPicPr>
          <p:nvPr/>
        </p:nvPicPr>
        <p:blipFill>
          <a:blip r:embed="rId4" cstate="print"/>
          <a:srcRect/>
          <a:stretch>
            <a:fillRect/>
          </a:stretch>
        </p:blipFill>
        <p:spPr bwMode="auto">
          <a:xfrm>
            <a:off x="6705600" y="609600"/>
            <a:ext cx="1658112" cy="2073146"/>
          </a:xfrm>
          <a:prstGeom prst="rect">
            <a:avLst/>
          </a:prstGeom>
          <a:noFill/>
        </p:spPr>
      </p:pic>
      <p:sp>
        <p:nvSpPr>
          <p:cNvPr id="9" name="Lightning Bolt 8"/>
          <p:cNvSpPr/>
          <p:nvPr/>
        </p:nvSpPr>
        <p:spPr>
          <a:xfrm>
            <a:off x="381000" y="2514600"/>
            <a:ext cx="914400" cy="914400"/>
          </a:xfrm>
          <a:prstGeom prst="lightningBolt">
            <a:avLst/>
          </a:prstGeom>
          <a:solidFill>
            <a:srgbClr val="1EF9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ghtning Bolt 9"/>
          <p:cNvSpPr/>
          <p:nvPr/>
        </p:nvSpPr>
        <p:spPr>
          <a:xfrm flipH="1">
            <a:off x="1524000" y="2438400"/>
            <a:ext cx="914400" cy="914400"/>
          </a:xfrm>
          <a:prstGeom prst="lightningBolt">
            <a:avLst/>
          </a:prstGeom>
          <a:solidFill>
            <a:srgbClr val="1EF9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92362"/>
          </a:xfrm>
        </p:spPr>
        <p:txBody>
          <a:bodyPr>
            <a:normAutofit/>
          </a:bodyPr>
          <a:lstStyle/>
          <a:p>
            <a:r>
              <a:rPr lang="en-US" dirty="0"/>
              <a:t/>
            </a:r>
            <a:br>
              <a:rPr lang="en-US" dirty="0"/>
            </a:br>
            <a:endParaRPr lang="en-US" dirty="0"/>
          </a:p>
        </p:txBody>
      </p:sp>
      <p:sp>
        <p:nvSpPr>
          <p:cNvPr id="3" name="Content Placeholder 2"/>
          <p:cNvSpPr>
            <a:spLocks noGrp="1"/>
          </p:cNvSpPr>
          <p:nvPr>
            <p:ph idx="1"/>
          </p:nvPr>
        </p:nvSpPr>
        <p:spPr>
          <a:xfrm>
            <a:off x="457200" y="2895600"/>
            <a:ext cx="8229600" cy="3230563"/>
          </a:xfrm>
        </p:spPr>
        <p:txBody>
          <a:bodyPr/>
          <a:lstStyle/>
          <a:p>
            <a:pPr algn="ctr">
              <a:buNone/>
            </a:pPr>
            <a:r>
              <a:rPr lang="en-US" dirty="0" smtClean="0"/>
              <a:t>let’s move from thinking of </a:t>
            </a:r>
            <a:r>
              <a:rPr lang="en-US" b="1" i="1" dirty="0" smtClean="0"/>
              <a:t>crisis as chaos </a:t>
            </a:r>
          </a:p>
          <a:p>
            <a:pPr algn="ctr">
              <a:buNone/>
            </a:pPr>
            <a:r>
              <a:rPr lang="en-US" dirty="0" smtClean="0"/>
              <a:t>to understanding </a:t>
            </a:r>
            <a:r>
              <a:rPr lang="en-US" b="1" i="1" dirty="0" smtClean="0"/>
              <a:t>crisis as CATALYST…   </a:t>
            </a:r>
            <a:endParaRPr lang="en-US" b="1"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crisis as catalyst</a:t>
            </a:r>
            <a:endParaRPr lang="en-US" dirty="0"/>
          </a:p>
        </p:txBody>
      </p:sp>
      <p:sp>
        <p:nvSpPr>
          <p:cNvPr id="3" name="Content Placeholder 2"/>
          <p:cNvSpPr>
            <a:spLocks noGrp="1"/>
          </p:cNvSpPr>
          <p:nvPr>
            <p:ph idx="1"/>
          </p:nvPr>
        </p:nvSpPr>
        <p:spPr>
          <a:xfrm>
            <a:off x="457200" y="838200"/>
            <a:ext cx="8229600" cy="5287963"/>
          </a:xfrm>
        </p:spPr>
        <p:txBody>
          <a:bodyPr>
            <a:normAutofit fontScale="40000" lnSpcReduction="20000"/>
          </a:bodyPr>
          <a:lstStyle/>
          <a:p>
            <a:pPr>
              <a:buNone/>
            </a:pPr>
            <a:r>
              <a:rPr lang="en-US" dirty="0" smtClean="0"/>
              <a:t>for creative transformation </a:t>
            </a:r>
          </a:p>
          <a:p>
            <a:pPr>
              <a:buNone/>
            </a:pPr>
            <a:r>
              <a:rPr lang="en-US" dirty="0" smtClean="0"/>
              <a:t>at a deep structural level</a:t>
            </a:r>
          </a:p>
          <a:p>
            <a:pPr>
              <a:buNone/>
            </a:pPr>
            <a:endParaRPr lang="en-US" dirty="0" smtClean="0"/>
          </a:p>
          <a:p>
            <a:pPr>
              <a:buNone/>
            </a:pPr>
            <a:r>
              <a:rPr lang="en-US" dirty="0" smtClean="0"/>
              <a:t>a growth point </a:t>
            </a:r>
          </a:p>
          <a:p>
            <a:pPr>
              <a:buNone/>
            </a:pPr>
            <a:r>
              <a:rPr lang="en-US" dirty="0" smtClean="0"/>
              <a:t>an emergence</a:t>
            </a:r>
          </a:p>
          <a:p>
            <a:pPr>
              <a:buNone/>
            </a:pPr>
            <a:r>
              <a:rPr lang="en-US" dirty="0" smtClean="0"/>
              <a:t>brokenness </a:t>
            </a:r>
          </a:p>
          <a:p>
            <a:pPr>
              <a:buNone/>
            </a:pPr>
            <a:r>
              <a:rPr lang="en-US" i="1" dirty="0" smtClean="0"/>
              <a:t>and</a:t>
            </a:r>
            <a:r>
              <a:rPr lang="en-US" dirty="0" smtClean="0"/>
              <a:t> an  opening</a:t>
            </a:r>
          </a:p>
          <a:p>
            <a:pPr>
              <a:buNone/>
            </a:pPr>
            <a:r>
              <a:rPr lang="en-US" dirty="0" smtClean="0"/>
              <a:t>a frustration level</a:t>
            </a:r>
          </a:p>
          <a:p>
            <a:pPr>
              <a:buNone/>
            </a:pPr>
            <a:r>
              <a:rPr lang="en-US" dirty="0" smtClean="0"/>
              <a:t>or vulnerability</a:t>
            </a:r>
          </a:p>
          <a:p>
            <a:pPr>
              <a:buNone/>
            </a:pPr>
            <a:r>
              <a:rPr lang="en-US" dirty="0" smtClean="0"/>
              <a:t>a point of pain</a:t>
            </a:r>
          </a:p>
          <a:p>
            <a:pPr>
              <a:buNone/>
            </a:pPr>
            <a:r>
              <a:rPr lang="en-US" dirty="0" smtClean="0"/>
              <a:t>that seeks new consciousness</a:t>
            </a:r>
          </a:p>
          <a:p>
            <a:endParaRPr lang="en-US" dirty="0"/>
          </a:p>
          <a:p>
            <a:pPr>
              <a:buNone/>
            </a:pPr>
            <a:r>
              <a:rPr lang="en-US" dirty="0" smtClean="0"/>
              <a:t>that asks for our care </a:t>
            </a:r>
          </a:p>
          <a:p>
            <a:pPr>
              <a:buNone/>
            </a:pPr>
            <a:r>
              <a:rPr lang="en-US" dirty="0" smtClean="0"/>
              <a:t>attention and focus</a:t>
            </a:r>
          </a:p>
          <a:p>
            <a:pPr>
              <a:buNone/>
            </a:pPr>
            <a:endParaRPr lang="en-US" dirty="0" smtClean="0"/>
          </a:p>
          <a:p>
            <a:pPr>
              <a:buNone/>
            </a:pPr>
            <a:r>
              <a:rPr lang="en-US" dirty="0" smtClean="0"/>
              <a:t>for light and fertile ground</a:t>
            </a:r>
          </a:p>
          <a:p>
            <a:endParaRPr lang="en-US" dirty="0"/>
          </a:p>
          <a:p>
            <a:pPr algn="ctr">
              <a:buNone/>
            </a:pPr>
            <a:endParaRPr lang="en-US" sz="5300" b="1" dirty="0" smtClean="0"/>
          </a:p>
          <a:p>
            <a:pPr algn="ctr">
              <a:buNone/>
            </a:pPr>
            <a:r>
              <a:rPr lang="en-US" sz="5300" b="1" dirty="0" smtClean="0"/>
              <a:t>WHEN</a:t>
            </a:r>
            <a:r>
              <a:rPr lang="en-US" sz="5300" dirty="0" smtClean="0"/>
              <a:t> </a:t>
            </a:r>
            <a:r>
              <a:rPr lang="en-US" sz="5300" dirty="0" smtClean="0"/>
              <a:t>we put attention on crisis </a:t>
            </a:r>
            <a:r>
              <a:rPr lang="en-US" sz="5300" dirty="0" smtClean="0"/>
              <a:t>and </a:t>
            </a:r>
            <a:r>
              <a:rPr lang="en-US" sz="5300" b="1" dirty="0" smtClean="0"/>
              <a:t>HOW</a:t>
            </a:r>
            <a:r>
              <a:rPr lang="en-US" sz="5300" dirty="0" smtClean="0"/>
              <a:t> we put attention on crisis </a:t>
            </a:r>
            <a:r>
              <a:rPr lang="en-US" sz="5300" dirty="0" smtClean="0"/>
              <a:t>create </a:t>
            </a:r>
            <a:r>
              <a:rPr lang="en-US" sz="5300" dirty="0" smtClean="0"/>
              <a:t>a range of possibilities </a:t>
            </a:r>
            <a:r>
              <a:rPr lang="en-US" sz="5300" dirty="0" smtClean="0"/>
              <a:t>for </a:t>
            </a:r>
            <a:r>
              <a:rPr lang="en-US" sz="5300" dirty="0" smtClean="0"/>
              <a:t>the </a:t>
            </a:r>
            <a:endParaRPr lang="en-US" sz="5300" dirty="0" smtClean="0"/>
          </a:p>
          <a:p>
            <a:pPr algn="ctr">
              <a:buNone/>
            </a:pPr>
            <a:r>
              <a:rPr lang="en-US" sz="5300" b="1" i="1" dirty="0" smtClean="0"/>
              <a:t>degree </a:t>
            </a:r>
            <a:r>
              <a:rPr lang="en-US" sz="5300" b="1" i="1" dirty="0" smtClean="0"/>
              <a:t>of transformation </a:t>
            </a:r>
            <a:r>
              <a:rPr lang="en-US" sz="5300" dirty="0" smtClean="0"/>
              <a:t>that may </a:t>
            </a:r>
            <a:r>
              <a:rPr lang="en-US" sz="5300" dirty="0" smtClean="0"/>
              <a:t>occur</a:t>
            </a:r>
            <a:endParaRPr lang="en-US" sz="5300" dirty="0"/>
          </a:p>
        </p:txBody>
      </p:sp>
      <p:pic>
        <p:nvPicPr>
          <p:cNvPr id="4" name="Picture 3" descr="seed_breaking_open.png"/>
          <p:cNvPicPr>
            <a:picLocks noChangeAspect="1"/>
          </p:cNvPicPr>
          <p:nvPr/>
        </p:nvPicPr>
        <p:blipFill>
          <a:blip r:embed="rId2" cstate="print"/>
          <a:stretch>
            <a:fillRect/>
          </a:stretch>
        </p:blipFill>
        <p:spPr>
          <a:xfrm>
            <a:off x="4876800" y="1371600"/>
            <a:ext cx="3840776" cy="29718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consider crisis as a point of emergence,</a:t>
            </a:r>
            <a:br>
              <a:rPr lang="en-US" dirty="0" smtClean="0"/>
            </a:br>
            <a:r>
              <a:rPr lang="en-US" dirty="0" smtClean="0"/>
              <a:t>not just as an emergency </a:t>
            </a:r>
            <a:br>
              <a:rPr lang="en-US" dirty="0" smtClean="0"/>
            </a:b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a:buNone/>
            </a:pPr>
            <a:endParaRPr lang="en-US" dirty="0" smtClean="0"/>
          </a:p>
        </p:txBody>
      </p:sp>
      <p:pic>
        <p:nvPicPr>
          <p:cNvPr id="4" name="Picture 3" descr="egg_hatching_open_with_bird.png"/>
          <p:cNvPicPr>
            <a:picLocks noChangeAspect="1"/>
          </p:cNvPicPr>
          <p:nvPr/>
        </p:nvPicPr>
        <p:blipFill>
          <a:blip r:embed="rId2" cstate="print"/>
          <a:stretch>
            <a:fillRect/>
          </a:stretch>
        </p:blipFill>
        <p:spPr>
          <a:xfrm>
            <a:off x="5562600" y="3276600"/>
            <a:ext cx="3229309" cy="328720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normAutofit fontScale="90000"/>
          </a:bodyPr>
          <a:lstStyle/>
          <a:p>
            <a:r>
              <a:rPr lang="en-US" dirty="0" smtClean="0"/>
              <a:t/>
            </a:r>
            <a:br>
              <a:rPr lang="en-US" dirty="0" smtClean="0"/>
            </a:br>
            <a:r>
              <a:rPr lang="en-US" dirty="0" smtClean="0"/>
              <a:t/>
            </a:r>
            <a:br>
              <a:rPr lang="en-US" dirty="0" smtClean="0"/>
            </a:br>
            <a:r>
              <a:rPr lang="en-US" dirty="0" smtClean="0"/>
              <a:t>Let’s explore the idea of </a:t>
            </a:r>
            <a:r>
              <a:rPr lang="en-US" i="1" dirty="0" smtClean="0"/>
              <a:t>crisis as catalyst </a:t>
            </a:r>
            <a:r>
              <a:rPr lang="en-US" i="1" dirty="0" smtClean="0"/>
              <a:t>for transformation </a:t>
            </a:r>
            <a:r>
              <a:rPr lang="en-US" dirty="0" smtClean="0"/>
              <a:t>by </a:t>
            </a:r>
            <a:r>
              <a:rPr lang="en-US" dirty="0" smtClean="0"/>
              <a:t>considering </a:t>
            </a:r>
            <a:r>
              <a:rPr lang="en-US" b="1" dirty="0" smtClean="0"/>
              <a:t>two aspects of </a:t>
            </a:r>
            <a:r>
              <a:rPr lang="en-US" b="1" dirty="0" smtClean="0"/>
              <a:t>approaching </a:t>
            </a:r>
            <a:r>
              <a:rPr lang="en-US" b="1" dirty="0" smtClean="0"/>
              <a:t>crisis </a:t>
            </a:r>
            <a:r>
              <a:rPr lang="en-US" dirty="0" smtClean="0"/>
              <a:t>that are </a:t>
            </a:r>
            <a:r>
              <a:rPr lang="en-US" dirty="0" smtClean="0"/>
              <a:t>ignored in the ‘fix and repair’ model. </a:t>
            </a:r>
            <a:r>
              <a:rPr lang="en-US" dirty="0" smtClean="0"/>
              <a:t/>
            </a:r>
            <a:br>
              <a:rPr lang="en-US" dirty="0" smtClean="0"/>
            </a:br>
            <a:endParaRPr lang="en-US" dirty="0"/>
          </a:p>
        </p:txBody>
      </p:sp>
      <p:sp>
        <p:nvSpPr>
          <p:cNvPr id="3" name="Content Placeholder 2"/>
          <p:cNvSpPr>
            <a:spLocks noGrp="1"/>
          </p:cNvSpPr>
          <p:nvPr>
            <p:ph idx="1"/>
          </p:nvPr>
        </p:nvSpPr>
        <p:spPr>
          <a:xfrm>
            <a:off x="457200" y="2819400"/>
            <a:ext cx="8229600" cy="3306763"/>
          </a:xfrm>
        </p:spPr>
        <p:txBody>
          <a:bodyPr>
            <a:normAutofit fontScale="92500" lnSpcReduction="20000"/>
          </a:bodyPr>
          <a:lstStyle/>
          <a:p>
            <a:pPr>
              <a:buNone/>
            </a:pPr>
            <a:endParaRPr lang="en-US" dirty="0" smtClean="0"/>
          </a:p>
          <a:p>
            <a:pPr>
              <a:buNone/>
            </a:pPr>
            <a:r>
              <a:rPr lang="en-US" dirty="0" smtClean="0"/>
              <a:t>    </a:t>
            </a:r>
            <a:endParaRPr lang="en-US" dirty="0" smtClean="0"/>
          </a:p>
          <a:p>
            <a:pPr>
              <a:buNone/>
            </a:pPr>
            <a:r>
              <a:rPr lang="en-US" dirty="0" smtClean="0"/>
              <a:t>To </a:t>
            </a:r>
            <a:r>
              <a:rPr lang="en-US" dirty="0" smtClean="0"/>
              <a:t>illumine these two aspects to you, I am going to give you: </a:t>
            </a:r>
          </a:p>
          <a:p>
            <a:pPr>
              <a:buNone/>
            </a:pPr>
            <a:endParaRPr lang="en-US" dirty="0" smtClean="0"/>
          </a:p>
          <a:p>
            <a:r>
              <a:rPr lang="en-US" dirty="0" smtClean="0"/>
              <a:t>1 insight from  the field of READING</a:t>
            </a:r>
          </a:p>
          <a:p>
            <a:r>
              <a:rPr lang="en-US" dirty="0" smtClean="0"/>
              <a:t>1 insight from the field of YOGA</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1. </a:t>
            </a:r>
            <a:r>
              <a:rPr lang="en-US" b="1" dirty="0" smtClean="0"/>
              <a:t>AN INSIGHT FROM READING </a:t>
            </a:r>
            <a:br>
              <a:rPr lang="en-US" b="1" dirty="0" smtClean="0"/>
            </a:br>
            <a:endParaRPr lang="en-US" b="1" dirty="0"/>
          </a:p>
        </p:txBody>
      </p:sp>
      <p:sp>
        <p:nvSpPr>
          <p:cNvPr id="3" name="Content Placeholder 2"/>
          <p:cNvSpPr>
            <a:spLocks noGrp="1"/>
          </p:cNvSpPr>
          <p:nvPr>
            <p:ph idx="1"/>
          </p:nvPr>
        </p:nvSpPr>
        <p:spPr>
          <a:xfrm>
            <a:off x="457200" y="1219200"/>
            <a:ext cx="8229600" cy="4906963"/>
          </a:xfrm>
        </p:spPr>
        <p:txBody>
          <a:bodyPr>
            <a:normAutofit fontScale="92500"/>
          </a:bodyPr>
          <a:lstStyle/>
          <a:p>
            <a:pPr algn="ctr">
              <a:buNone/>
            </a:pPr>
            <a:r>
              <a:rPr lang="en-US" dirty="0" smtClean="0"/>
              <a:t> A reader is assessed to be at ‘frustration’ level when they miss a certain number of words in a timed reading and cannot comprehend the meaning of the words they have read.</a:t>
            </a:r>
          </a:p>
          <a:p>
            <a:pPr algn="ctr">
              <a:buNone/>
            </a:pPr>
            <a:endParaRPr lang="en-US" dirty="0" smtClean="0"/>
          </a:p>
          <a:p>
            <a:pPr algn="ctr">
              <a:buNone/>
            </a:pPr>
            <a:r>
              <a:rPr lang="en-US" dirty="0" smtClean="0"/>
              <a:t>The frustrated reader is in a state of crisis when they read– especially if they are in a standardized educational system and are deemed to be ‘below grade level’ in their ability.  Set materials will always be ‘too hard’ for them.</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b="1" dirty="0" smtClean="0"/>
              <a:t>AN INSIGHT FROM READING</a:t>
            </a:r>
            <a:endParaRPr lang="en-US" b="1" dirty="0"/>
          </a:p>
        </p:txBody>
      </p:sp>
      <p:sp>
        <p:nvSpPr>
          <p:cNvPr id="3" name="Content Placeholder 2"/>
          <p:cNvSpPr>
            <a:spLocks noGrp="1"/>
          </p:cNvSpPr>
          <p:nvPr>
            <p:ph idx="1"/>
          </p:nvPr>
        </p:nvSpPr>
        <p:spPr/>
        <p:txBody>
          <a:bodyPr/>
          <a:lstStyle/>
          <a:p>
            <a:pPr algn="ctr">
              <a:buNone/>
            </a:pPr>
            <a:r>
              <a:rPr lang="en-US" dirty="0" smtClean="0"/>
              <a:t>How does the frustrated reader move out of crisis and to a new level of ability?</a:t>
            </a:r>
          </a:p>
          <a:p>
            <a:pPr algn="ctr">
              <a:buNone/>
            </a:pPr>
            <a:endParaRPr lang="en-US" dirty="0" smtClean="0"/>
          </a:p>
          <a:p>
            <a:pPr algn="ctr">
              <a:buNone/>
            </a:pPr>
            <a:r>
              <a:rPr lang="en-US" dirty="0" smtClean="0"/>
              <a:t>The </a:t>
            </a:r>
            <a:r>
              <a:rPr lang="en-US" dirty="0" smtClean="0"/>
              <a:t>transformational reading </a:t>
            </a:r>
            <a:r>
              <a:rPr lang="en-US" dirty="0" smtClean="0"/>
              <a:t>interventionist </a:t>
            </a:r>
            <a:r>
              <a:rPr lang="en-US" i="1" dirty="0" smtClean="0"/>
              <a:t>must create </a:t>
            </a:r>
            <a:r>
              <a:rPr lang="en-US" b="1" i="1" dirty="0" smtClean="0"/>
              <a:t>CONDITIONS</a:t>
            </a:r>
            <a:r>
              <a:rPr lang="en-US" i="1" dirty="0" smtClean="0"/>
              <a:t> for new skills, knowledge, capacities to emerge</a:t>
            </a:r>
            <a:r>
              <a:rPr lang="en-US" dirty="0" smtClean="0"/>
              <a:t>, so that the reader can move out of frustrated crisis into instructional and independent levels of ability.</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1</a:t>
            </a:r>
            <a:r>
              <a:rPr lang="en-US" baseline="30000" dirty="0" smtClean="0"/>
              <a:t>st</a:t>
            </a:r>
            <a:r>
              <a:rPr lang="en-US" dirty="0" smtClean="0"/>
              <a:t> INSIGHT</a:t>
            </a: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ctr">
              <a:buNone/>
            </a:pPr>
            <a:r>
              <a:rPr lang="en-US" dirty="0" smtClean="0"/>
              <a:t>to move out of crisis </a:t>
            </a:r>
          </a:p>
          <a:p>
            <a:pPr algn="ctr">
              <a:buNone/>
            </a:pPr>
            <a:r>
              <a:rPr lang="en-US" dirty="0" smtClean="0"/>
              <a:t>or frustration </a:t>
            </a:r>
          </a:p>
          <a:p>
            <a:pPr algn="ctr">
              <a:buNone/>
            </a:pPr>
            <a:r>
              <a:rPr lang="en-US" dirty="0" smtClean="0"/>
              <a:t>we need to create </a:t>
            </a:r>
          </a:p>
          <a:p>
            <a:pPr algn="ctr">
              <a:buNone/>
            </a:pPr>
            <a:r>
              <a:rPr lang="en-US" b="1" dirty="0" smtClean="0"/>
              <a:t>CONDITIONS </a:t>
            </a:r>
          </a:p>
          <a:p>
            <a:pPr algn="ctr">
              <a:buNone/>
            </a:pPr>
            <a:r>
              <a:rPr lang="en-US" dirty="0" smtClean="0"/>
              <a:t>for new learning to emerge– </a:t>
            </a:r>
          </a:p>
          <a:p>
            <a:pPr algn="ctr">
              <a:buNone/>
            </a:pPr>
            <a:r>
              <a:rPr lang="en-US" dirty="0" smtClean="0"/>
              <a:t>new skills</a:t>
            </a:r>
          </a:p>
          <a:p>
            <a:pPr algn="ctr">
              <a:buNone/>
            </a:pPr>
            <a:r>
              <a:rPr lang="en-US" dirty="0" smtClean="0"/>
              <a:t>knowledge </a:t>
            </a:r>
          </a:p>
          <a:p>
            <a:pPr algn="ctr">
              <a:buNone/>
            </a:pPr>
            <a:r>
              <a:rPr lang="en-US" dirty="0" smtClean="0"/>
              <a:t>capacity</a:t>
            </a:r>
          </a:p>
          <a:p>
            <a:pPr algn="ctr">
              <a:buNone/>
            </a:pPr>
            <a:endParaRPr lang="en-US" dirty="0" smtClean="0"/>
          </a:p>
          <a:p>
            <a:pPr algn="ctr">
              <a:buNone/>
            </a:pPr>
            <a:r>
              <a:rPr lang="en-US" dirty="0" smtClean="0"/>
              <a:t>like a loving teacher</a:t>
            </a:r>
          </a:p>
          <a:p>
            <a:pPr algn="ctr">
              <a:buNone/>
            </a:pPr>
            <a:r>
              <a:rPr lang="en-US" dirty="0" smtClean="0"/>
              <a:t>we can build the trust and commitment</a:t>
            </a:r>
          </a:p>
          <a:p>
            <a:pPr algn="ctr">
              <a:buNone/>
            </a:pPr>
            <a:r>
              <a:rPr lang="en-US" dirty="0" smtClean="0"/>
              <a:t>required</a:t>
            </a:r>
          </a:p>
          <a:p>
            <a:pPr algn="ctr">
              <a:buNone/>
            </a:pPr>
            <a:r>
              <a:rPr lang="en-US" dirty="0" smtClean="0"/>
              <a:t>to change struggle and confusion</a:t>
            </a:r>
          </a:p>
          <a:p>
            <a:pPr algn="ctr">
              <a:buNone/>
            </a:pPr>
            <a:r>
              <a:rPr lang="en-US" dirty="0" smtClean="0"/>
              <a:t>into flow and new knowledge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2.  AN INSIGHT FROM YOGA</a:t>
            </a: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ctr">
              <a:buNone/>
            </a:pPr>
            <a:r>
              <a:rPr lang="en-US" dirty="0" smtClean="0"/>
              <a:t>Many people think yoga is ‘about’ relaxation </a:t>
            </a:r>
          </a:p>
          <a:p>
            <a:pPr algn="ctr">
              <a:buNone/>
            </a:pPr>
            <a:r>
              <a:rPr lang="en-US" dirty="0" smtClean="0"/>
              <a:t>or feeling peace with life.</a:t>
            </a:r>
          </a:p>
          <a:p>
            <a:pPr algn="ctr">
              <a:buNone/>
            </a:pPr>
            <a:endParaRPr lang="en-US" dirty="0" smtClean="0"/>
          </a:p>
          <a:p>
            <a:pPr algn="ctr">
              <a:buNone/>
            </a:pPr>
            <a:r>
              <a:rPr lang="en-US" dirty="0" smtClean="0"/>
              <a:t>Here is a great insight from a teacher:</a:t>
            </a:r>
          </a:p>
          <a:p>
            <a:pPr algn="ctr">
              <a:buNone/>
            </a:pPr>
            <a:endParaRPr lang="en-US" dirty="0" smtClean="0"/>
          </a:p>
          <a:p>
            <a:pPr algn="ctr">
              <a:buNone/>
            </a:pPr>
            <a:r>
              <a:rPr lang="en-US" sz="4200" b="1" i="1" dirty="0" smtClean="0"/>
              <a:t>‘</a:t>
            </a:r>
            <a:r>
              <a:rPr lang="en-US" sz="4200" i="1" dirty="0" smtClean="0"/>
              <a:t> </a:t>
            </a:r>
            <a:r>
              <a:rPr lang="en-US" sz="4200" b="1" i="1" dirty="0" smtClean="0"/>
              <a:t>Yoga is about being in a </a:t>
            </a:r>
          </a:p>
          <a:p>
            <a:pPr algn="ctr">
              <a:buNone/>
            </a:pPr>
            <a:r>
              <a:rPr lang="en-US" sz="4200" b="1" i="1" dirty="0" smtClean="0"/>
              <a:t>functional relationship with pain.’</a:t>
            </a:r>
          </a:p>
          <a:p>
            <a:pPr algn="ctr">
              <a:buNone/>
            </a:pPr>
            <a:endParaRPr lang="en-US" dirty="0" smtClean="0"/>
          </a:p>
          <a:p>
            <a:pPr algn="ctr">
              <a:buNone/>
            </a:pPr>
            <a:r>
              <a:rPr lang="en-US" dirty="0" smtClean="0"/>
              <a:t>It is about a willingness to create a curious, open, accepting, loving mind that approaches the reality, the pain or dullness in our body and breathes into it mindfully.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2.   AN INSIGHT FROM YOGA</a:t>
            </a:r>
            <a:endParaRPr lang="en-US" dirty="0"/>
          </a:p>
        </p:txBody>
      </p:sp>
      <p:sp>
        <p:nvSpPr>
          <p:cNvPr id="3" name="Content Placeholder 2"/>
          <p:cNvSpPr>
            <a:spLocks noGrp="1"/>
          </p:cNvSpPr>
          <p:nvPr>
            <p:ph idx="1"/>
          </p:nvPr>
        </p:nvSpPr>
        <p:spPr>
          <a:xfrm>
            <a:off x="457200" y="1066800"/>
            <a:ext cx="8229600" cy="4983163"/>
          </a:xfrm>
        </p:spPr>
        <p:txBody>
          <a:bodyPr>
            <a:normAutofit fontScale="92500" lnSpcReduction="20000"/>
          </a:bodyPr>
          <a:lstStyle/>
          <a:p>
            <a:pPr algn="ctr">
              <a:buNone/>
            </a:pPr>
            <a:endParaRPr lang="en-US" dirty="0" smtClean="0"/>
          </a:p>
          <a:p>
            <a:pPr algn="ctr">
              <a:buNone/>
            </a:pPr>
            <a:r>
              <a:rPr lang="en-US" dirty="0" smtClean="0"/>
              <a:t>In Yoga, we do not avoid or deny pain, but we also do not dominate over it </a:t>
            </a:r>
          </a:p>
          <a:p>
            <a:pPr algn="ctr">
              <a:buNone/>
            </a:pPr>
            <a:r>
              <a:rPr lang="en-US" dirty="0" smtClean="0"/>
              <a:t>or try to ‘push’ through it. </a:t>
            </a:r>
          </a:p>
          <a:p>
            <a:pPr algn="ctr">
              <a:buNone/>
            </a:pPr>
            <a:endParaRPr lang="en-US" dirty="0" smtClean="0"/>
          </a:p>
          <a:p>
            <a:pPr algn="ctr">
              <a:buNone/>
            </a:pPr>
            <a:r>
              <a:rPr lang="en-US" dirty="0" smtClean="0"/>
              <a:t>Yoga is about an approach and gentle integration mindset to pain.  We acknowledge and approach  what is real and present within us and around us. </a:t>
            </a:r>
          </a:p>
          <a:p>
            <a:pPr algn="ctr">
              <a:buNone/>
            </a:pPr>
            <a:r>
              <a:rPr lang="en-US" dirty="0" smtClean="0"/>
              <a:t> </a:t>
            </a:r>
          </a:p>
          <a:p>
            <a:pPr algn="ctr">
              <a:buNone/>
            </a:pPr>
            <a:r>
              <a:rPr lang="en-US" sz="3900" b="1" dirty="0" smtClean="0"/>
              <a:t>By doing this, we have opened the path to truly transforming it!</a:t>
            </a:r>
          </a:p>
          <a:p>
            <a:pPr>
              <a:buNone/>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2</a:t>
            </a:r>
            <a:r>
              <a:rPr lang="en-US" baseline="30000" dirty="0" smtClean="0"/>
              <a:t>nd</a:t>
            </a:r>
            <a:r>
              <a:rPr lang="en-US" dirty="0" smtClean="0"/>
              <a:t> INSIGHT</a:t>
            </a:r>
            <a:endParaRPr lang="en-US" dirty="0"/>
          </a:p>
        </p:txBody>
      </p:sp>
      <p:sp>
        <p:nvSpPr>
          <p:cNvPr id="3" name="Content Placeholder 2"/>
          <p:cNvSpPr>
            <a:spLocks noGrp="1"/>
          </p:cNvSpPr>
          <p:nvPr>
            <p:ph idx="1"/>
          </p:nvPr>
        </p:nvSpPr>
        <p:spPr>
          <a:xfrm>
            <a:off x="457200" y="838200"/>
            <a:ext cx="8229600" cy="5287963"/>
          </a:xfrm>
        </p:spPr>
        <p:txBody>
          <a:bodyPr>
            <a:normAutofit fontScale="70000" lnSpcReduction="20000"/>
          </a:bodyPr>
          <a:lstStyle/>
          <a:p>
            <a:pPr>
              <a:buNone/>
            </a:pPr>
            <a:endParaRPr lang="en-US" dirty="0" smtClean="0"/>
          </a:p>
          <a:p>
            <a:pPr>
              <a:buNone/>
            </a:pPr>
            <a:endParaRPr lang="en-US" dirty="0" smtClean="0"/>
          </a:p>
          <a:p>
            <a:pPr algn="ctr">
              <a:buNone/>
            </a:pPr>
            <a:r>
              <a:rPr lang="en-US" dirty="0" smtClean="0"/>
              <a:t>to transform </a:t>
            </a:r>
          </a:p>
          <a:p>
            <a:pPr algn="ctr">
              <a:buNone/>
            </a:pPr>
            <a:r>
              <a:rPr lang="en-US" dirty="0" smtClean="0"/>
              <a:t>crisis</a:t>
            </a:r>
          </a:p>
          <a:p>
            <a:pPr algn="ctr">
              <a:buNone/>
            </a:pPr>
            <a:r>
              <a:rPr lang="en-US" dirty="0" smtClean="0"/>
              <a:t>requires our willingness</a:t>
            </a:r>
          </a:p>
          <a:p>
            <a:pPr algn="ctr">
              <a:buNone/>
            </a:pPr>
            <a:r>
              <a:rPr lang="en-US" dirty="0" smtClean="0"/>
              <a:t>and kind </a:t>
            </a:r>
            <a:r>
              <a:rPr lang="en-US" b="1" dirty="0" smtClean="0"/>
              <a:t>INTENTION</a:t>
            </a:r>
          </a:p>
          <a:p>
            <a:pPr algn="ctr">
              <a:buNone/>
            </a:pPr>
            <a:r>
              <a:rPr lang="en-US" dirty="0" smtClean="0"/>
              <a:t>to move toward the truth</a:t>
            </a:r>
          </a:p>
          <a:p>
            <a:pPr algn="ctr">
              <a:buNone/>
            </a:pPr>
            <a:r>
              <a:rPr lang="en-US" dirty="0" smtClean="0"/>
              <a:t>even if it is painful or challenging</a:t>
            </a:r>
          </a:p>
          <a:p>
            <a:pPr algn="ctr">
              <a:buNone/>
            </a:pPr>
            <a:endParaRPr lang="en-US" dirty="0" smtClean="0"/>
          </a:p>
          <a:p>
            <a:pPr algn="ctr">
              <a:buNone/>
            </a:pPr>
            <a:r>
              <a:rPr lang="en-US" dirty="0" smtClean="0"/>
              <a:t>like an artist</a:t>
            </a:r>
          </a:p>
          <a:p>
            <a:pPr algn="ctr">
              <a:buNone/>
            </a:pPr>
            <a:r>
              <a:rPr lang="en-US" dirty="0" smtClean="0"/>
              <a:t>or yogi</a:t>
            </a:r>
          </a:p>
          <a:p>
            <a:pPr algn="ctr">
              <a:buNone/>
            </a:pPr>
            <a:r>
              <a:rPr lang="en-US" dirty="0" smtClean="0"/>
              <a:t>we can transform pain</a:t>
            </a:r>
          </a:p>
          <a:p>
            <a:pPr algn="ctr">
              <a:buNone/>
            </a:pPr>
            <a:r>
              <a:rPr lang="en-US" dirty="0" smtClean="0"/>
              <a:t>into beauty </a:t>
            </a:r>
          </a:p>
          <a:p>
            <a:pPr algn="ctr">
              <a:buNone/>
            </a:pPr>
            <a:r>
              <a:rPr lang="en-US" dirty="0" smtClean="0"/>
              <a:t>and enlightened hope</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A DISCOVERY</a:t>
            </a:r>
            <a:endParaRPr lang="en-US" b="1"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algn="ctr">
              <a:buNone/>
            </a:pPr>
            <a:r>
              <a:rPr lang="en-US" dirty="0" smtClean="0"/>
              <a:t>   </a:t>
            </a:r>
            <a:r>
              <a:rPr lang="en-US" i="1" dirty="0" smtClean="0"/>
              <a:t>crisis as catalys</a:t>
            </a:r>
            <a:r>
              <a:rPr lang="en-US" dirty="0" smtClean="0"/>
              <a:t>t</a:t>
            </a:r>
          </a:p>
          <a:p>
            <a:pPr algn="ctr">
              <a:buNone/>
            </a:pPr>
            <a:r>
              <a:rPr lang="en-US" dirty="0" smtClean="0"/>
              <a:t>for transformation </a:t>
            </a:r>
          </a:p>
          <a:p>
            <a:pPr algn="ctr">
              <a:buNone/>
            </a:pPr>
            <a:r>
              <a:rPr lang="en-US" dirty="0" smtClean="0"/>
              <a:t>allows us to see </a:t>
            </a:r>
          </a:p>
          <a:p>
            <a:pPr algn="ctr">
              <a:buNone/>
            </a:pPr>
            <a:r>
              <a:rPr lang="en-US" b="1" dirty="0" smtClean="0"/>
              <a:t>possibility and health </a:t>
            </a:r>
          </a:p>
          <a:p>
            <a:pPr algn="ctr">
              <a:buNone/>
            </a:pPr>
            <a:r>
              <a:rPr lang="en-US" dirty="0" smtClean="0"/>
              <a:t>in crisis</a:t>
            </a:r>
          </a:p>
          <a:p>
            <a:endParaRPr lang="en-US" dirty="0"/>
          </a:p>
          <a:p>
            <a:pPr>
              <a:buNone/>
            </a:pPr>
            <a:r>
              <a:rPr lang="en-US" dirty="0" smtClean="0"/>
              <a:t>   “</a:t>
            </a:r>
            <a:r>
              <a:rPr lang="en-US" i="1" dirty="0" smtClean="0"/>
              <a:t>Moreover, there is a profound although little understood reality of psychological health.  Contrary to what many might believe, the healthy life is hardly one marked by an absence of crises.  In fact, </a:t>
            </a:r>
            <a:r>
              <a:rPr lang="en-US" i="1" dirty="0" smtClean="0"/>
              <a:t>an </a:t>
            </a:r>
            <a:r>
              <a:rPr lang="en-US" i="1" dirty="0" smtClean="0"/>
              <a:t>individual’s psychological health is distinguished by </a:t>
            </a:r>
            <a:r>
              <a:rPr lang="en-US" b="1" i="1" dirty="0" smtClean="0"/>
              <a:t>how early </a:t>
            </a:r>
            <a:r>
              <a:rPr lang="en-US" i="1" dirty="0" smtClean="0"/>
              <a:t>he or she can meet crisis</a:t>
            </a:r>
            <a:r>
              <a:rPr lang="en-US" dirty="0" smtClean="0"/>
              <a:t>.”  p. 79, </a:t>
            </a:r>
            <a:r>
              <a:rPr lang="en-US" u="sng" dirty="0" smtClean="0"/>
              <a:t>The Different Drum </a:t>
            </a:r>
            <a:r>
              <a:rPr lang="en-US" dirty="0" smtClean="0"/>
              <a:t>by Scott Peck</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 SUMMARY</a:t>
            </a: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pPr algn="ctr">
              <a:buNone/>
            </a:pPr>
            <a:r>
              <a:rPr lang="en-US" dirty="0" smtClean="0"/>
              <a:t>  </a:t>
            </a:r>
          </a:p>
          <a:p>
            <a:pPr algn="ctr">
              <a:buNone/>
            </a:pPr>
            <a:r>
              <a:rPr lang="en-US" b="1" dirty="0" smtClean="0"/>
              <a:t>WHEN</a:t>
            </a:r>
            <a:r>
              <a:rPr lang="en-US" dirty="0" smtClean="0"/>
              <a:t> we look at crisis and </a:t>
            </a:r>
            <a:r>
              <a:rPr lang="en-US" b="1" dirty="0" smtClean="0"/>
              <a:t>HOW</a:t>
            </a:r>
            <a:r>
              <a:rPr lang="en-US" dirty="0" smtClean="0"/>
              <a:t> we place our attention on painful realities is related to how  prepared we are for meeting the challenges of life on many levels.</a:t>
            </a:r>
          </a:p>
          <a:p>
            <a:pPr algn="ctr">
              <a:buNone/>
            </a:pPr>
            <a:endParaRPr lang="en-US" dirty="0" smtClean="0"/>
          </a:p>
          <a:p>
            <a:pPr algn="ctr">
              <a:buNone/>
            </a:pPr>
            <a:r>
              <a:rPr lang="en-US" dirty="0" smtClean="0"/>
              <a:t>Being able to face deeper truths, to be broken, to be vulnerable, is part of </a:t>
            </a:r>
            <a:r>
              <a:rPr lang="en-US" b="1" u="sng" dirty="0" smtClean="0"/>
              <a:t>the gift </a:t>
            </a:r>
            <a:r>
              <a:rPr lang="en-US" dirty="0" smtClean="0"/>
              <a:t>of working with crisis– it gives us </a:t>
            </a:r>
            <a:r>
              <a:rPr lang="en-US" i="1" dirty="0" smtClean="0"/>
              <a:t>our growing point </a:t>
            </a:r>
            <a:r>
              <a:rPr lang="en-US" dirty="0" smtClean="0"/>
              <a:t>out of what is old, rigid, needs to die and change– </a:t>
            </a:r>
            <a:endParaRPr lang="en-US" dirty="0" smtClean="0"/>
          </a:p>
          <a:p>
            <a:pPr algn="ctr">
              <a:buNone/>
            </a:pPr>
            <a:r>
              <a:rPr lang="en-US" dirty="0" smtClean="0"/>
              <a:t>such </a:t>
            </a:r>
            <a:r>
              <a:rPr lang="en-US" dirty="0" smtClean="0"/>
              <a:t>as </a:t>
            </a:r>
            <a:r>
              <a:rPr lang="en-US" b="1" dirty="0" smtClean="0"/>
              <a:t>old social rules, habitual ways of relating, toxic environments</a:t>
            </a:r>
            <a:r>
              <a:rPr lang="en-US" dirty="0" smtClean="0"/>
              <a: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
            </a:r>
            <a:br>
              <a:rPr lang="en-US" b="1" dirty="0" smtClean="0"/>
            </a:br>
            <a:r>
              <a:rPr lang="en-US" b="1" dirty="0" smtClean="0"/>
              <a:t>A SUMMARY</a:t>
            </a:r>
            <a:br>
              <a:rPr lang="en-US" b="1" dirty="0" smtClean="0"/>
            </a:br>
            <a:endParaRPr lang="en-US" sz="3600" dirty="0"/>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lgn="ctr">
              <a:buNone/>
            </a:pPr>
            <a:endParaRPr lang="en-US" dirty="0" smtClean="0"/>
          </a:p>
          <a:p>
            <a:pPr algn="ctr">
              <a:buNone/>
            </a:pPr>
            <a:r>
              <a:rPr lang="en-US" dirty="0" smtClean="0"/>
              <a:t>understanding </a:t>
            </a:r>
            <a:r>
              <a:rPr lang="en-US" b="1" dirty="0" smtClean="0"/>
              <a:t>crisis as catalyst</a:t>
            </a:r>
            <a:endParaRPr lang="en-US" dirty="0" smtClean="0"/>
          </a:p>
          <a:p>
            <a:pPr algn="ctr">
              <a:buNone/>
            </a:pPr>
            <a:r>
              <a:rPr lang="en-US" dirty="0" smtClean="0"/>
              <a:t>we move beyond </a:t>
            </a:r>
          </a:p>
          <a:p>
            <a:pPr algn="ctr">
              <a:buNone/>
            </a:pPr>
            <a:r>
              <a:rPr lang="en-US" dirty="0" smtClean="0"/>
              <a:t>the ‘</a:t>
            </a:r>
            <a:r>
              <a:rPr lang="en-US" i="1" dirty="0" smtClean="0"/>
              <a:t>fix and repair</a:t>
            </a:r>
            <a:r>
              <a:rPr lang="en-US" dirty="0" smtClean="0"/>
              <a:t>’ model </a:t>
            </a:r>
          </a:p>
          <a:p>
            <a:pPr algn="ctr">
              <a:buNone/>
            </a:pPr>
            <a:r>
              <a:rPr lang="en-US" dirty="0" smtClean="0"/>
              <a:t>that we find in </a:t>
            </a:r>
            <a:r>
              <a:rPr lang="en-US" b="1" dirty="0" smtClean="0"/>
              <a:t>crisis as chaos</a:t>
            </a:r>
            <a:endParaRPr lang="en-US" dirty="0" smtClean="0"/>
          </a:p>
          <a:p>
            <a:pPr>
              <a:buNone/>
            </a:pPr>
            <a:endParaRPr lang="en-US" dirty="0" smtClean="0"/>
          </a:p>
          <a:p>
            <a:pPr>
              <a:buNone/>
            </a:pPr>
            <a:r>
              <a:rPr lang="en-US" dirty="0" smtClean="0"/>
              <a:t>      When we view  </a:t>
            </a:r>
            <a:r>
              <a:rPr lang="en-US" b="1" dirty="0" smtClean="0"/>
              <a:t>crisis as catalyst </a:t>
            </a:r>
            <a:r>
              <a:rPr lang="en-US" dirty="0" smtClean="0"/>
              <a:t>we move towards </a:t>
            </a:r>
            <a:r>
              <a:rPr lang="en-US" i="1" dirty="0" smtClean="0"/>
              <a:t>genuine health </a:t>
            </a:r>
            <a:r>
              <a:rPr lang="en-US" dirty="0" smtClean="0"/>
              <a:t>and we understand:</a:t>
            </a:r>
          </a:p>
          <a:p>
            <a:pPr>
              <a:buNone/>
            </a:pPr>
            <a:endParaRPr lang="en-US" dirty="0" smtClean="0"/>
          </a:p>
          <a:p>
            <a:pPr marL="514350" indent="-514350">
              <a:buAutoNum type="arabicPeriod"/>
            </a:pPr>
            <a:r>
              <a:rPr lang="en-US" dirty="0" smtClean="0"/>
              <a:t>the need to create loving </a:t>
            </a:r>
            <a:r>
              <a:rPr lang="en-US" b="1" dirty="0" smtClean="0"/>
              <a:t>CONDITIONS</a:t>
            </a:r>
            <a:r>
              <a:rPr lang="en-US" dirty="0" smtClean="0"/>
              <a:t> for new knowledge and capacities to emerge  </a:t>
            </a:r>
          </a:p>
          <a:p>
            <a:pPr marL="514350" indent="-514350">
              <a:buNone/>
            </a:pPr>
            <a:endParaRPr lang="en-US" dirty="0" smtClean="0"/>
          </a:p>
          <a:p>
            <a:pPr marL="514350" indent="-514350">
              <a:buNone/>
            </a:pPr>
            <a:r>
              <a:rPr lang="en-US" dirty="0" smtClean="0"/>
              <a:t>2.      the need for kind </a:t>
            </a:r>
            <a:r>
              <a:rPr lang="en-US" b="1" dirty="0" smtClean="0"/>
              <a:t>INTENTION </a:t>
            </a:r>
            <a:r>
              <a:rPr lang="en-US" dirty="0" smtClean="0"/>
              <a:t>to approach the truth and pain of crisis rather than avoiding it or covering it over with judgments and protocols</a:t>
            </a:r>
            <a:r>
              <a:rPr lang="en-US" b="1" dirty="0" smtClean="0"/>
              <a: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latin typeface="AR BLANCA" pitchFamily="2" charset="0"/>
              </a:rPr>
              <a:t>Part II—</a:t>
            </a:r>
          </a:p>
          <a:p>
            <a:pPr>
              <a:buNone/>
            </a:pPr>
            <a:endParaRPr lang="en-US" dirty="0" smtClean="0">
              <a:latin typeface="AR BLANCA" pitchFamily="2" charset="0"/>
            </a:endParaRPr>
          </a:p>
          <a:p>
            <a:pPr>
              <a:buNone/>
            </a:pPr>
            <a:r>
              <a:rPr lang="en-US" sz="3600" dirty="0" smtClean="0">
                <a:latin typeface="AR BLANCA" pitchFamily="2" charset="0"/>
              </a:rPr>
              <a:t>A Transformed Way of Thinking about Community Building</a:t>
            </a:r>
            <a:endParaRPr lang="en-US" sz="3600" dirty="0">
              <a:latin typeface="AR BLANCA" pitchFamily="2"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i="1" dirty="0" smtClean="0"/>
              <a:t>In our culture of rugged individualism– in which we generally feel that we dare not be honest about </a:t>
            </a:r>
            <a:r>
              <a:rPr lang="en-US" i="1" dirty="0" smtClean="0"/>
              <a:t>ourselves– </a:t>
            </a:r>
            <a:r>
              <a:rPr lang="en-US" i="1" dirty="0" smtClean="0"/>
              <a:t>we bandy around the word ‘community.’  We apply it to almost any collection of individuals– a town, a church, a synagogue, a fraternal organization, an apartment complex, a professional association– regardless of how poorly those individuals communicate with each other.  It is a </a:t>
            </a:r>
            <a:r>
              <a:rPr lang="en-US" b="1" i="1" dirty="0" smtClean="0"/>
              <a:t>false</a:t>
            </a:r>
            <a:r>
              <a:rPr lang="en-US" i="1" dirty="0" smtClean="0"/>
              <a:t> use of the word</a:t>
            </a:r>
            <a:r>
              <a:rPr lang="en-US" dirty="0" smtClean="0"/>
              <a:t>.” p. 59, </a:t>
            </a:r>
            <a:r>
              <a:rPr lang="en-US" u="sng" dirty="0" smtClean="0"/>
              <a:t>The Different Drum</a:t>
            </a:r>
            <a:r>
              <a:rPr lang="en-US" dirty="0" smtClean="0"/>
              <a:t>, by Scott Peck</a:t>
            </a:r>
          </a:p>
          <a:p>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fontScale="85000" lnSpcReduction="20000"/>
          </a:bodyPr>
          <a:lstStyle/>
          <a:p>
            <a:pPr>
              <a:buNone/>
            </a:pPr>
            <a:r>
              <a:rPr lang="en-US" dirty="0" smtClean="0"/>
              <a:t>    What most people call ‘</a:t>
            </a:r>
            <a:r>
              <a:rPr lang="en-US" b="1" i="1" dirty="0" smtClean="0"/>
              <a:t>community</a:t>
            </a:r>
            <a:r>
              <a:rPr lang="en-US" dirty="0" smtClean="0"/>
              <a:t>’ could actually be more accurately understood as ‘</a:t>
            </a:r>
            <a:r>
              <a:rPr lang="en-US" b="1" i="1" dirty="0" smtClean="0"/>
              <a:t>pseudo-community</a:t>
            </a:r>
            <a:r>
              <a:rPr lang="en-US" dirty="0" smtClean="0"/>
              <a:t>’.  </a:t>
            </a:r>
          </a:p>
          <a:p>
            <a:pPr>
              <a:buNone/>
            </a:pPr>
            <a:endParaRPr lang="en-US" dirty="0" smtClean="0"/>
          </a:p>
          <a:p>
            <a:pPr>
              <a:buNone/>
            </a:pPr>
            <a:r>
              <a:rPr lang="en-US" dirty="0" smtClean="0"/>
              <a:t>     In </a:t>
            </a:r>
            <a:r>
              <a:rPr lang="en-US" b="1" i="1" dirty="0" smtClean="0"/>
              <a:t>pseudo-community</a:t>
            </a:r>
            <a:r>
              <a:rPr lang="en-US" dirty="0" smtClean="0"/>
              <a:t>, conflict and deeper questioning is </a:t>
            </a:r>
            <a:r>
              <a:rPr lang="en-US" dirty="0" smtClean="0"/>
              <a:t>avoided.</a:t>
            </a:r>
          </a:p>
          <a:p>
            <a:pPr>
              <a:buNone/>
            </a:pPr>
            <a:endParaRPr lang="en-US" dirty="0" smtClean="0"/>
          </a:p>
          <a:p>
            <a:pPr>
              <a:buNone/>
            </a:pPr>
            <a:r>
              <a:rPr lang="en-US" dirty="0" smtClean="0"/>
              <a:t> </a:t>
            </a:r>
            <a:r>
              <a:rPr lang="en-US" dirty="0" smtClean="0"/>
              <a:t>   </a:t>
            </a:r>
            <a:r>
              <a:rPr lang="en-US" dirty="0" smtClean="0"/>
              <a:t> </a:t>
            </a:r>
            <a:r>
              <a:rPr lang="en-US" dirty="0" smtClean="0"/>
              <a:t>W</a:t>
            </a:r>
            <a:r>
              <a:rPr lang="en-US" dirty="0" smtClean="0"/>
              <a:t>e </a:t>
            </a:r>
            <a:r>
              <a:rPr lang="en-US" dirty="0" smtClean="0"/>
              <a:t>hold on to familiar expectations, norms and social role </a:t>
            </a:r>
            <a:r>
              <a:rPr lang="en-US" dirty="0" smtClean="0"/>
              <a:t>boundaries.</a:t>
            </a:r>
          </a:p>
          <a:p>
            <a:pPr>
              <a:buNone/>
            </a:pPr>
            <a:endParaRPr lang="en-US" dirty="0" smtClean="0"/>
          </a:p>
          <a:p>
            <a:pPr>
              <a:buNone/>
            </a:pPr>
            <a:r>
              <a:rPr lang="en-US" dirty="0" smtClean="0"/>
              <a:t>     We chose to ignore </a:t>
            </a:r>
            <a:r>
              <a:rPr lang="en-US" dirty="0" smtClean="0"/>
              <a:t>a </a:t>
            </a:r>
            <a:r>
              <a:rPr lang="en-US" dirty="0" smtClean="0"/>
              <a:t>range of true feelings, factual realities, and creative ideas for necessary growth that lie under the surface of human relationships.  </a:t>
            </a:r>
          </a:p>
          <a:p>
            <a:pPr>
              <a:buNone/>
            </a:pPr>
            <a:endParaRPr lang="en-US" dirty="0" smtClean="0"/>
          </a:p>
          <a:p>
            <a:pPr>
              <a:buNone/>
            </a:pPr>
            <a:r>
              <a:rPr lang="en-US" dirty="0" smtClean="0"/>
              <a:t>     </a:t>
            </a:r>
            <a:endParaRPr lang="en-US"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Unless </a:t>
            </a:r>
            <a:r>
              <a:rPr lang="en-US" dirty="0" smtClean="0"/>
              <a:t>there is a conscious intention to create </a:t>
            </a:r>
            <a:r>
              <a:rPr lang="en-US" b="1" i="1" dirty="0" smtClean="0"/>
              <a:t>genuine community</a:t>
            </a:r>
            <a:r>
              <a:rPr lang="en-US" dirty="0" smtClean="0"/>
              <a:t>, most of our social groupings that we call community are more accurately understood as </a:t>
            </a:r>
            <a:r>
              <a:rPr lang="en-US" b="1" dirty="0" smtClean="0"/>
              <a:t>pseudo-community.</a:t>
            </a:r>
          </a:p>
          <a:p>
            <a:pPr>
              <a:buNone/>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But what </a:t>
            </a:r>
            <a:r>
              <a:rPr lang="en-US" b="1" dirty="0" smtClean="0"/>
              <a:t>IS</a:t>
            </a:r>
            <a:r>
              <a:rPr lang="en-US" dirty="0" smtClean="0"/>
              <a:t> a </a:t>
            </a:r>
            <a:r>
              <a:rPr lang="en-US" b="1" i="1" u="sng" dirty="0" smtClean="0"/>
              <a:t>genuine</a:t>
            </a:r>
            <a:r>
              <a:rPr lang="en-US" b="1" i="1" dirty="0" smtClean="0"/>
              <a:t> community</a:t>
            </a:r>
            <a:r>
              <a:rPr lang="en-US" dirty="0" smtClean="0"/>
              <a:t>?</a:t>
            </a: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ctr">
              <a:buNone/>
            </a:pPr>
            <a:r>
              <a:rPr lang="en-US" dirty="0" smtClean="0"/>
              <a:t>That is impossible to say in one sentence, because genuine community is </a:t>
            </a:r>
            <a:r>
              <a:rPr lang="en-US" b="1" i="1" dirty="0" smtClean="0"/>
              <a:t>more</a:t>
            </a:r>
            <a:r>
              <a:rPr lang="en-US" dirty="0" smtClean="0"/>
              <a:t> than the sum of its parts. </a:t>
            </a:r>
          </a:p>
          <a:p>
            <a:pPr algn="ctr">
              <a:buNone/>
            </a:pPr>
            <a:r>
              <a:rPr lang="en-US" dirty="0" smtClean="0"/>
              <a:t> </a:t>
            </a:r>
          </a:p>
          <a:p>
            <a:pPr algn="ctr">
              <a:buNone/>
            </a:pPr>
            <a:r>
              <a:rPr lang="en-US" dirty="0" smtClean="0"/>
              <a:t>The </a:t>
            </a:r>
            <a:r>
              <a:rPr lang="en-US" b="1" i="1" dirty="0" smtClean="0"/>
              <a:t>more </a:t>
            </a:r>
            <a:r>
              <a:rPr lang="en-US" dirty="0" smtClean="0"/>
              <a:t>that makes community is something </a:t>
            </a:r>
            <a:r>
              <a:rPr lang="en-US" dirty="0" smtClean="0"/>
              <a:t>mysterious</a:t>
            </a:r>
            <a:r>
              <a:rPr lang="en-US" dirty="0" smtClean="0"/>
              <a:t>.</a:t>
            </a:r>
          </a:p>
          <a:p>
            <a:pPr algn="ctr">
              <a:buNone/>
            </a:pPr>
            <a:endParaRPr lang="en-US" dirty="0" smtClean="0"/>
          </a:p>
          <a:p>
            <a:pPr algn="ctr">
              <a:buNone/>
            </a:pPr>
            <a:r>
              <a:rPr lang="en-US" dirty="0" smtClean="0"/>
              <a:t>we can explain things </a:t>
            </a:r>
          </a:p>
          <a:p>
            <a:pPr algn="ctr">
              <a:buNone/>
            </a:pPr>
            <a:r>
              <a:rPr lang="en-US" dirty="0" smtClean="0"/>
              <a:t>that are smaller than us</a:t>
            </a:r>
          </a:p>
          <a:p>
            <a:pPr algn="ctr">
              <a:buNone/>
            </a:pPr>
            <a:r>
              <a:rPr lang="en-US" dirty="0" smtClean="0"/>
              <a:t> but not things </a:t>
            </a:r>
          </a:p>
          <a:p>
            <a:pPr algn="ctr">
              <a:buNone/>
            </a:pPr>
            <a:r>
              <a:rPr lang="en-US" dirty="0" smtClean="0"/>
              <a:t>that are bigger than us</a:t>
            </a:r>
          </a:p>
          <a:p>
            <a:pPr algn="ctr">
              <a:buNone/>
            </a:pPr>
            <a:endParaRPr lang="en-US" dirty="0" smtClean="0"/>
          </a:p>
          <a:p>
            <a:pPr algn="ctr">
              <a:buNone/>
            </a:pPr>
            <a:r>
              <a:rPr lang="en-US" i="1" dirty="0" smtClean="0"/>
              <a:t>For example, as Scott Peck says, an electrical engineer may be able to explain all the little parts that make up a handy little electrical space heater.  But that electrical engineer will never be able to explain electricity itself.  We can know the physical laws of electricity, but never the depths of its mystery.</a:t>
            </a:r>
            <a:endParaRPr lang="en-US" i="1" dirty="0"/>
          </a:p>
        </p:txBody>
      </p:sp>
      <p:pic>
        <p:nvPicPr>
          <p:cNvPr id="1026" name="Picture 2" descr="C:\Users\jgeredien\AppData\Local\Microsoft\Windows\Temporary Internet Files\Content.IE5\X0UY2CIW\MP900442465[1].jpg"/>
          <p:cNvPicPr>
            <a:picLocks noChangeAspect="1" noChangeArrowheads="1"/>
          </p:cNvPicPr>
          <p:nvPr/>
        </p:nvPicPr>
        <p:blipFill>
          <a:blip r:embed="rId2" cstate="print"/>
          <a:srcRect/>
          <a:stretch>
            <a:fillRect/>
          </a:stretch>
        </p:blipFill>
        <p:spPr bwMode="auto">
          <a:xfrm>
            <a:off x="7086600" y="5525272"/>
            <a:ext cx="1524000" cy="1332728"/>
          </a:xfrm>
          <a:prstGeom prst="rect">
            <a:avLst/>
          </a:prstGeom>
          <a:noFill/>
          <a:effectLst>
            <a:softEdge rad="317500"/>
          </a:effectLst>
        </p:spPr>
      </p:pic>
      <p:pic>
        <p:nvPicPr>
          <p:cNvPr id="1028" name="Picture 4" descr="C:\Users\jgeredien\AppData\Local\Microsoft\Windows\Temporary Internet Files\Content.IE5\O5LSF2K2\MP900399617[1].jpg"/>
          <p:cNvPicPr>
            <a:picLocks noChangeAspect="1" noChangeArrowheads="1"/>
          </p:cNvPicPr>
          <p:nvPr/>
        </p:nvPicPr>
        <p:blipFill>
          <a:blip r:embed="rId3" cstate="print"/>
          <a:srcRect/>
          <a:stretch>
            <a:fillRect/>
          </a:stretch>
        </p:blipFill>
        <p:spPr bwMode="auto">
          <a:xfrm>
            <a:off x="533400" y="2362200"/>
            <a:ext cx="1828800" cy="2000739"/>
          </a:xfrm>
          <a:prstGeom prst="ellipse">
            <a:avLst/>
          </a:prstGeom>
          <a:noFill/>
          <a:effectLst>
            <a:softEdge rad="127000"/>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pPr>
              <a:buNone/>
            </a:pPr>
            <a:r>
              <a:rPr lang="en-US" dirty="0" smtClean="0"/>
              <a:t>    </a:t>
            </a:r>
            <a:r>
              <a:rPr lang="en-US" b="1" dirty="0" smtClean="0"/>
              <a:t>Genuine community </a:t>
            </a:r>
            <a:r>
              <a:rPr lang="en-US" dirty="0" smtClean="0"/>
              <a:t>is the same way.</a:t>
            </a:r>
          </a:p>
          <a:p>
            <a:pPr>
              <a:buNone/>
            </a:pPr>
            <a:endParaRPr lang="en-US" dirty="0" smtClean="0"/>
          </a:p>
          <a:p>
            <a:pPr>
              <a:buNone/>
            </a:pPr>
            <a:r>
              <a:rPr lang="en-US" dirty="0" smtClean="0"/>
              <a:t>    It is more than the sum of its parts.  </a:t>
            </a:r>
            <a:endParaRPr lang="en-US" dirty="0" smtClean="0"/>
          </a:p>
          <a:p>
            <a:pPr>
              <a:buNone/>
            </a:pPr>
            <a:endParaRPr lang="en-US" dirty="0" smtClean="0"/>
          </a:p>
          <a:p>
            <a:pPr>
              <a:buNone/>
            </a:pPr>
            <a:r>
              <a:rPr lang="en-US" dirty="0" smtClean="0"/>
              <a:t>    We can call upon analogy to help us though, and compare community to a multifaceted gem, ‘</a:t>
            </a:r>
            <a:r>
              <a:rPr lang="en-US" i="1" dirty="0" smtClean="0"/>
              <a:t>each facet a mere aspect of a whole that defies description</a:t>
            </a:r>
            <a:r>
              <a:rPr lang="en-US" dirty="0" smtClean="0"/>
              <a:t>.’ </a:t>
            </a:r>
            <a:r>
              <a:rPr lang="en-US" i="1" dirty="0" smtClean="0"/>
              <a:t>quotes from p. 60,  </a:t>
            </a:r>
            <a:r>
              <a:rPr lang="en-US" i="1" u="sng" dirty="0" smtClean="0"/>
              <a:t>The Different Drum</a:t>
            </a:r>
            <a:endParaRPr lang="en-US" i="1" u="sng"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normAutofit fontScale="25000" lnSpcReduction="20000"/>
          </a:bodyPr>
          <a:lstStyle/>
          <a:p>
            <a:pPr>
              <a:buNone/>
            </a:pPr>
            <a:r>
              <a:rPr lang="en-US" sz="12800" b="1" dirty="0" smtClean="0"/>
              <a:t>    </a:t>
            </a:r>
            <a:r>
              <a:rPr lang="en-US" sz="11200" b="1" dirty="0" smtClean="0"/>
              <a:t>These are some of the most salient characteristics of a true community</a:t>
            </a:r>
            <a:r>
              <a:rPr lang="en-US" sz="11200" dirty="0" smtClean="0"/>
              <a:t>:</a:t>
            </a:r>
          </a:p>
          <a:p>
            <a:pPr>
              <a:buNone/>
            </a:pPr>
            <a:r>
              <a:rPr lang="en-US" sz="5900" dirty="0" smtClean="0"/>
              <a:t> </a:t>
            </a:r>
          </a:p>
          <a:p>
            <a:pPr>
              <a:buNone/>
            </a:pPr>
            <a:r>
              <a:rPr lang="en-US" sz="7200" b="1" dirty="0" smtClean="0"/>
              <a:t>~INCLUSIVITY, COMMITMENT, AND CONSENSUS</a:t>
            </a:r>
            <a:endParaRPr lang="en-US" sz="7200" dirty="0" smtClean="0"/>
          </a:p>
          <a:p>
            <a:pPr>
              <a:buNone/>
            </a:pPr>
            <a:r>
              <a:rPr lang="en-US" sz="7200" b="1" dirty="0" smtClean="0"/>
              <a:t> </a:t>
            </a:r>
            <a:endParaRPr lang="en-US" sz="7200" dirty="0" smtClean="0"/>
          </a:p>
          <a:p>
            <a:pPr>
              <a:buNone/>
            </a:pPr>
            <a:r>
              <a:rPr lang="en-US" sz="7200" b="1" dirty="0" smtClean="0"/>
              <a:t>~REALISM </a:t>
            </a:r>
            <a:endParaRPr lang="en-US" sz="7200" dirty="0" smtClean="0"/>
          </a:p>
          <a:p>
            <a:pPr>
              <a:buNone/>
            </a:pPr>
            <a:r>
              <a:rPr lang="en-US" sz="7200" b="1" dirty="0" smtClean="0"/>
              <a:t> </a:t>
            </a:r>
            <a:endParaRPr lang="en-US" sz="7200" dirty="0" smtClean="0"/>
          </a:p>
          <a:p>
            <a:pPr>
              <a:buNone/>
            </a:pPr>
            <a:r>
              <a:rPr lang="en-US" sz="7200" b="1" dirty="0" smtClean="0"/>
              <a:t>~CONTEMPLATION (AND SELF-HEALING)</a:t>
            </a:r>
            <a:endParaRPr lang="en-US" sz="7200" dirty="0" smtClean="0"/>
          </a:p>
          <a:p>
            <a:pPr>
              <a:buNone/>
            </a:pPr>
            <a:r>
              <a:rPr lang="en-US" sz="7200" b="1" dirty="0" smtClean="0"/>
              <a:t> </a:t>
            </a:r>
            <a:endParaRPr lang="en-US" sz="7200" dirty="0" smtClean="0"/>
          </a:p>
          <a:p>
            <a:pPr>
              <a:buNone/>
            </a:pPr>
            <a:r>
              <a:rPr lang="en-US" sz="7200" b="1" dirty="0" smtClean="0"/>
              <a:t>~A SAFE PLACE</a:t>
            </a:r>
            <a:endParaRPr lang="en-US" sz="7200" dirty="0" smtClean="0"/>
          </a:p>
          <a:p>
            <a:pPr>
              <a:buNone/>
            </a:pPr>
            <a:r>
              <a:rPr lang="en-US" sz="7200" b="1" dirty="0" smtClean="0"/>
              <a:t> </a:t>
            </a:r>
            <a:endParaRPr lang="en-US" sz="7200" dirty="0" smtClean="0"/>
          </a:p>
          <a:p>
            <a:pPr>
              <a:buNone/>
            </a:pPr>
            <a:r>
              <a:rPr lang="en-US" sz="7200" b="1" dirty="0" smtClean="0"/>
              <a:t>~A LABORATORY FOR DISARMAMENT</a:t>
            </a:r>
            <a:endParaRPr lang="en-US" sz="7200" dirty="0" smtClean="0"/>
          </a:p>
          <a:p>
            <a:pPr>
              <a:buNone/>
            </a:pPr>
            <a:r>
              <a:rPr lang="en-US" sz="7200" b="1" dirty="0" smtClean="0"/>
              <a:t> </a:t>
            </a:r>
            <a:endParaRPr lang="en-US" sz="7200" dirty="0" smtClean="0"/>
          </a:p>
          <a:p>
            <a:pPr>
              <a:buNone/>
            </a:pPr>
            <a:r>
              <a:rPr lang="en-US" sz="7200" b="1" dirty="0" smtClean="0"/>
              <a:t>~A GROUP THAT CAN FIGHT GRACEFULLY</a:t>
            </a:r>
            <a:endParaRPr lang="en-US" sz="7200" dirty="0" smtClean="0"/>
          </a:p>
          <a:p>
            <a:pPr>
              <a:buNone/>
            </a:pPr>
            <a:r>
              <a:rPr lang="en-US" sz="7200" b="1" dirty="0" smtClean="0"/>
              <a:t> </a:t>
            </a:r>
            <a:endParaRPr lang="en-US" sz="7200" dirty="0" smtClean="0"/>
          </a:p>
          <a:p>
            <a:pPr>
              <a:buNone/>
            </a:pPr>
            <a:r>
              <a:rPr lang="en-US" sz="7200" b="1" dirty="0" smtClean="0"/>
              <a:t>~A GROUP OF ALL LEADERS </a:t>
            </a:r>
            <a:endParaRPr lang="en-US" sz="7200" dirty="0" smtClean="0"/>
          </a:p>
          <a:p>
            <a:pPr>
              <a:buNone/>
            </a:pPr>
            <a:r>
              <a:rPr lang="en-US" sz="7200" b="1" dirty="0" smtClean="0"/>
              <a:t> </a:t>
            </a:r>
            <a:endParaRPr lang="en-US" sz="7200" dirty="0" smtClean="0"/>
          </a:p>
          <a:p>
            <a:pPr>
              <a:buNone/>
            </a:pPr>
            <a:r>
              <a:rPr lang="en-US" sz="7200" b="1" dirty="0" smtClean="0"/>
              <a:t>~A SPIRIT</a:t>
            </a:r>
            <a:endParaRPr lang="en-US" sz="7200" dirty="0" smtClean="0"/>
          </a:p>
          <a:p>
            <a:pPr>
              <a:buNone/>
            </a:pPr>
            <a:r>
              <a:rPr lang="en-US" sz="5500" b="1" dirty="0" smtClean="0"/>
              <a:t> </a:t>
            </a:r>
            <a:endParaRPr lang="en-US" sz="5500" dirty="0" smtClean="0"/>
          </a:p>
          <a:p>
            <a:pPr>
              <a:buNone/>
            </a:pPr>
            <a:r>
              <a:rPr lang="en-US" sz="5500" dirty="0" smtClean="0"/>
              <a:t> </a:t>
            </a:r>
          </a:p>
          <a:p>
            <a:pPr>
              <a:buNone/>
            </a:pPr>
            <a:r>
              <a:rPr lang="en-US" dirty="0" smtClean="0"/>
              <a:t> </a:t>
            </a:r>
          </a:p>
          <a:p>
            <a:pPr>
              <a:buNone/>
            </a:pPr>
            <a:r>
              <a:rPr lang="en-US" dirty="0" smtClean="0"/>
              <a:t> </a:t>
            </a:r>
          </a:p>
          <a:p>
            <a:pPr>
              <a:buNone/>
            </a:pPr>
            <a:r>
              <a:rPr lang="en-US" dirty="0" smtClean="0"/>
              <a:t> </a:t>
            </a:r>
            <a:endParaRPr lang="en-US" dirty="0"/>
          </a:p>
        </p:txBody>
      </p:sp>
      <p:pic>
        <p:nvPicPr>
          <p:cNvPr id="4" name="Picture 3" descr="C:\Users\jgeredien\AppData\Local\Microsoft\Windows\Temporary Internet Files\Content.IE5\X0UY2CIW\MP900410091[2].jpg"/>
          <p:cNvPicPr/>
          <p:nvPr/>
        </p:nvPicPr>
        <p:blipFill>
          <a:blip r:embed="rId2" cstate="print"/>
          <a:srcRect/>
          <a:stretch>
            <a:fillRect/>
          </a:stretch>
        </p:blipFill>
        <p:spPr bwMode="auto">
          <a:xfrm>
            <a:off x="5791200" y="2819400"/>
            <a:ext cx="2667000" cy="2667000"/>
          </a:xfrm>
          <a:prstGeom prst="star12">
            <a:avLst/>
          </a:prstGeom>
          <a:noFill/>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762000"/>
            <a:ext cx="8229600" cy="5364163"/>
          </a:xfrm>
        </p:spPr>
        <p:txBody>
          <a:bodyPr>
            <a:normAutofit lnSpcReduction="10000"/>
          </a:bodyPr>
          <a:lstStyle/>
          <a:p>
            <a:pPr>
              <a:buNone/>
            </a:pPr>
            <a:r>
              <a:rPr lang="en-US" b="1" dirty="0" smtClean="0"/>
              <a:t>INCLUSIVITY, COMMITMENT, AND CONSENSUS</a:t>
            </a:r>
            <a:endParaRPr lang="en-US" dirty="0" smtClean="0"/>
          </a:p>
          <a:p>
            <a:pPr algn="ctr">
              <a:buNone/>
            </a:pPr>
            <a:endParaRPr lang="en-US" dirty="0" smtClean="0"/>
          </a:p>
          <a:p>
            <a:r>
              <a:rPr lang="en-US" dirty="0" smtClean="0"/>
              <a:t>great </a:t>
            </a:r>
            <a:r>
              <a:rPr lang="en-US" dirty="0" smtClean="0"/>
              <a:t>enemy of community is </a:t>
            </a:r>
            <a:r>
              <a:rPr lang="en-US" dirty="0" smtClean="0"/>
              <a:t>exclusivity </a:t>
            </a:r>
          </a:p>
          <a:p>
            <a:r>
              <a:rPr lang="en-US" dirty="0" smtClean="0"/>
              <a:t>groups that exclude are cliques, not genuine community      </a:t>
            </a:r>
            <a:endParaRPr lang="en-US" dirty="0" smtClean="0"/>
          </a:p>
          <a:p>
            <a:r>
              <a:rPr lang="en-US" dirty="0" smtClean="0"/>
              <a:t>g</a:t>
            </a:r>
            <a:r>
              <a:rPr lang="en-US" dirty="0" smtClean="0"/>
              <a:t>enuine c</a:t>
            </a:r>
            <a:r>
              <a:rPr lang="en-US" dirty="0" smtClean="0"/>
              <a:t>ommunities have a commitment to </a:t>
            </a:r>
            <a:r>
              <a:rPr lang="en-US" b="1" dirty="0" smtClean="0"/>
              <a:t>include</a:t>
            </a:r>
            <a:endParaRPr lang="en-US" dirty="0" smtClean="0"/>
          </a:p>
          <a:p>
            <a:r>
              <a:rPr lang="en-US" dirty="0" smtClean="0"/>
              <a:t>w</a:t>
            </a:r>
            <a:r>
              <a:rPr lang="en-US" dirty="0" smtClean="0"/>
              <a:t>ith inclusion comes new group norm of  </a:t>
            </a:r>
            <a:r>
              <a:rPr lang="en-US" b="1" u="sng" dirty="0" smtClean="0"/>
              <a:t>consensus</a:t>
            </a:r>
            <a:r>
              <a:rPr lang="en-US" dirty="0" smtClean="0"/>
              <a:t>, not ‘top-down’ decision-making or rule by dominant judgments</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
            </a:r>
            <a:br>
              <a:rPr lang="en-US" b="1" dirty="0" smtClean="0"/>
            </a:br>
            <a:r>
              <a:rPr lang="en-US" b="1" dirty="0" smtClean="0"/>
              <a:t>REALISM</a:t>
            </a:r>
            <a:r>
              <a:rPr lang="en-US" dirty="0" smtClean="0"/>
              <a:t/>
            </a:r>
            <a:br>
              <a:rPr lang="en-US" dirty="0" smtClean="0"/>
            </a:br>
            <a:endParaRPr lang="en-US" dirty="0"/>
          </a:p>
        </p:txBody>
      </p:sp>
      <p:sp>
        <p:nvSpPr>
          <p:cNvPr id="3" name="Content Placeholder 2"/>
          <p:cNvSpPr>
            <a:spLocks noGrp="1"/>
          </p:cNvSpPr>
          <p:nvPr>
            <p:ph idx="1"/>
          </p:nvPr>
        </p:nvSpPr>
        <p:spPr>
          <a:xfrm>
            <a:off x="304800" y="914400"/>
            <a:ext cx="8229600" cy="5211763"/>
          </a:xfrm>
        </p:spPr>
        <p:txBody>
          <a:bodyPr>
            <a:normAutofit fontScale="62500" lnSpcReduction="20000"/>
          </a:bodyPr>
          <a:lstStyle/>
          <a:p>
            <a:pPr algn="ctr">
              <a:buNone/>
            </a:pPr>
            <a:endParaRPr lang="en-US" sz="3800" dirty="0" smtClean="0"/>
          </a:p>
          <a:p>
            <a:r>
              <a:rPr lang="en-US" sz="3800" dirty="0" smtClean="0"/>
              <a:t>Because it’s inclusive, many view points are represented– brings you closer to reality</a:t>
            </a:r>
          </a:p>
          <a:p>
            <a:r>
              <a:rPr lang="en-US" sz="3800" dirty="0" smtClean="0"/>
              <a:t>Exposure to different views gives understanding of the whole of a situation– this makes us realistic</a:t>
            </a:r>
          </a:p>
          <a:p>
            <a:r>
              <a:rPr lang="en-US" sz="3800" dirty="0" smtClean="0"/>
              <a:t>Incorporates </a:t>
            </a:r>
            <a:r>
              <a:rPr lang="en-US" sz="3800" b="1" dirty="0" smtClean="0"/>
              <a:t>range</a:t>
            </a:r>
            <a:r>
              <a:rPr lang="en-US" sz="3800" dirty="0" smtClean="0"/>
              <a:t> of emotion, sacred and profane</a:t>
            </a:r>
          </a:p>
          <a:p>
            <a:r>
              <a:rPr lang="en-US" sz="3800" dirty="0" smtClean="0"/>
              <a:t>Conclusions are well-rounded</a:t>
            </a:r>
          </a:p>
          <a:p>
            <a:r>
              <a:rPr lang="en-US" sz="3800" dirty="0" smtClean="0"/>
              <a:t>Groups become more humble– they face what is larger and more complex</a:t>
            </a:r>
          </a:p>
          <a:p>
            <a:r>
              <a:rPr lang="en-US" sz="3800" dirty="0" smtClean="0"/>
              <a:t>More humble= more realistic</a:t>
            </a:r>
            <a:endParaRPr lang="en-US" sz="3800" dirty="0" smtClean="0"/>
          </a:p>
          <a:p>
            <a:pPr algn="ctr">
              <a:buNone/>
            </a:pPr>
            <a:endParaRPr lang="en-US" sz="3800" dirty="0" smtClean="0"/>
          </a:p>
          <a:p>
            <a:pPr algn="ctr">
              <a:buNone/>
            </a:pPr>
            <a:endParaRPr lang="en-US" sz="3800" dirty="0" smtClean="0"/>
          </a:p>
          <a:p>
            <a:pPr algn="ctr">
              <a:buNone/>
            </a:pPr>
            <a:endParaRPr lang="en-US" sz="3800" dirty="0" smtClean="0"/>
          </a:p>
          <a:p>
            <a:pPr>
              <a:buNone/>
            </a:pPr>
            <a:r>
              <a:rPr lang="en-US" dirty="0" smtClean="0"/>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
            </a:r>
            <a:br>
              <a:rPr lang="en-US" b="1" dirty="0" smtClean="0"/>
            </a:br>
            <a:r>
              <a:rPr lang="en-US" b="1" dirty="0" smtClean="0"/>
              <a:t>CONTEMPLATION and SELF-HEALING</a:t>
            </a:r>
            <a:r>
              <a:rPr lang="en-US" dirty="0" smtClean="0"/>
              <a:t/>
            </a:r>
            <a:br>
              <a:rPr lang="en-US" dirty="0" smtClean="0"/>
            </a:br>
            <a:endParaRPr lang="en-US" dirty="0"/>
          </a:p>
        </p:txBody>
      </p:sp>
      <p:sp>
        <p:nvSpPr>
          <p:cNvPr id="3" name="Content Placeholder 2"/>
          <p:cNvSpPr>
            <a:spLocks noGrp="1"/>
          </p:cNvSpPr>
          <p:nvPr>
            <p:ph idx="1"/>
          </p:nvPr>
        </p:nvSpPr>
        <p:spPr>
          <a:xfrm>
            <a:off x="457200" y="685800"/>
            <a:ext cx="8229600" cy="5440363"/>
          </a:xfrm>
        </p:spPr>
        <p:txBody>
          <a:bodyPr>
            <a:normAutofit fontScale="92500" lnSpcReduction="10000"/>
          </a:bodyPr>
          <a:lstStyle/>
          <a:p>
            <a:pPr>
              <a:buNone/>
            </a:pPr>
            <a:endParaRPr lang="en-US" dirty="0" smtClean="0"/>
          </a:p>
          <a:p>
            <a:r>
              <a:rPr lang="en-US" dirty="0" smtClean="0"/>
              <a:t>Humility is conducive to </a:t>
            </a:r>
            <a:r>
              <a:rPr lang="en-US" dirty="0" smtClean="0"/>
              <a:t>deeper thinking and reflection.</a:t>
            </a:r>
          </a:p>
          <a:p>
            <a:r>
              <a:rPr lang="en-US" dirty="0" smtClean="0"/>
              <a:t>The group examines itself– self-aware</a:t>
            </a:r>
          </a:p>
          <a:p>
            <a:r>
              <a:rPr lang="en-US" dirty="0" smtClean="0"/>
              <a:t>Increases awareness of inner world, outer world and relationship between the two</a:t>
            </a:r>
          </a:p>
          <a:p>
            <a:r>
              <a:rPr lang="en-US" dirty="0" smtClean="0"/>
              <a:t>Members are thoughtful about the group itself</a:t>
            </a:r>
          </a:p>
          <a:p>
            <a:r>
              <a:rPr lang="en-US" dirty="0" smtClean="0"/>
              <a:t>“How are we doing?”– checking in</a:t>
            </a:r>
          </a:p>
          <a:p>
            <a:r>
              <a:rPr lang="en-US" dirty="0" smtClean="0"/>
              <a:t>A contemplative body– recognizes when it is getting ill</a:t>
            </a:r>
          </a:p>
          <a:p>
            <a:r>
              <a:rPr lang="en-US" dirty="0" smtClean="0"/>
              <a:t>Takes action to heal itself</a:t>
            </a:r>
          </a:p>
          <a:p>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
            </a:r>
            <a:br>
              <a:rPr lang="en-US" b="1" dirty="0" smtClean="0"/>
            </a:br>
            <a:r>
              <a:rPr lang="en-US" b="1" dirty="0" smtClean="0"/>
              <a:t>A SAFE PLACE</a:t>
            </a:r>
            <a:r>
              <a:rPr lang="en-US" dirty="0" smtClean="0"/>
              <a:t/>
            </a:r>
            <a:br>
              <a:rPr lang="en-US" dirty="0" smtClean="0"/>
            </a:br>
            <a:endParaRPr lang="en-US" dirty="0"/>
          </a:p>
        </p:txBody>
      </p:sp>
      <p:sp>
        <p:nvSpPr>
          <p:cNvPr id="3" name="Content Placeholder 2"/>
          <p:cNvSpPr>
            <a:spLocks noGrp="1"/>
          </p:cNvSpPr>
          <p:nvPr>
            <p:ph idx="1"/>
          </p:nvPr>
        </p:nvSpPr>
        <p:spPr>
          <a:xfrm>
            <a:off x="457200" y="838200"/>
            <a:ext cx="8229600" cy="5287963"/>
          </a:xfrm>
        </p:spPr>
        <p:txBody>
          <a:bodyPr>
            <a:normAutofit/>
          </a:bodyPr>
          <a:lstStyle/>
          <a:p>
            <a:r>
              <a:rPr lang="en-US" dirty="0" smtClean="0"/>
              <a:t>Single most common expression: “</a:t>
            </a:r>
            <a:r>
              <a:rPr lang="en-US" i="1" dirty="0" smtClean="0"/>
              <a:t>I feel safe here.”</a:t>
            </a:r>
          </a:p>
          <a:p>
            <a:r>
              <a:rPr lang="en-US" dirty="0" smtClean="0"/>
              <a:t>Defenses and resistance no longer needed</a:t>
            </a:r>
          </a:p>
          <a:p>
            <a:r>
              <a:rPr lang="en-US" dirty="0" smtClean="0"/>
              <a:t>Thrust to genuine health is liberated</a:t>
            </a:r>
          </a:p>
          <a:p>
            <a:r>
              <a:rPr lang="en-US" dirty="0" smtClean="0"/>
              <a:t>No one tries to convert, fix or change you</a:t>
            </a:r>
          </a:p>
          <a:p>
            <a:r>
              <a:rPr lang="en-US" dirty="0" smtClean="0"/>
              <a:t>You are free to discard defenses, masks, disguises</a:t>
            </a:r>
          </a:p>
          <a:p>
            <a:r>
              <a:rPr lang="en-US" dirty="0" smtClean="0"/>
              <a:t>Free to be whole and holy self</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3100" b="1" dirty="0" smtClean="0"/>
              <a:t/>
            </a:r>
            <a:br>
              <a:rPr lang="en-US" sz="3100" b="1" dirty="0" smtClean="0"/>
            </a:br>
            <a:r>
              <a:rPr lang="en-US" sz="3100" b="1" dirty="0" smtClean="0"/>
              <a:t>A LABORATORY FOR PERSONAL DISARMAMENT</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8229600" cy="5364163"/>
          </a:xfrm>
        </p:spPr>
        <p:txBody>
          <a:bodyPr>
            <a:normAutofit/>
          </a:bodyPr>
          <a:lstStyle/>
          <a:p>
            <a:r>
              <a:rPr lang="en-US" dirty="0" smtClean="0"/>
              <a:t>L</a:t>
            </a:r>
            <a:r>
              <a:rPr lang="en-US" dirty="0" smtClean="0"/>
              <a:t>ike </a:t>
            </a:r>
            <a:r>
              <a:rPr lang="en-US" dirty="0" smtClean="0"/>
              <a:t>a </a:t>
            </a:r>
            <a:r>
              <a:rPr lang="en-US" b="1" u="sng" dirty="0" smtClean="0"/>
              <a:t>laboratory</a:t>
            </a:r>
            <a:r>
              <a:rPr lang="en-US" dirty="0" smtClean="0"/>
              <a:t> because </a:t>
            </a:r>
            <a:r>
              <a:rPr lang="en-US" dirty="0" smtClean="0"/>
              <a:t>a </a:t>
            </a:r>
            <a:r>
              <a:rPr lang="en-US" dirty="0" smtClean="0"/>
              <a:t>place designed to be safe for </a:t>
            </a:r>
            <a:r>
              <a:rPr lang="en-US" dirty="0" smtClean="0"/>
              <a:t>experiments </a:t>
            </a:r>
          </a:p>
          <a:p>
            <a:r>
              <a:rPr lang="en-US" dirty="0" smtClean="0"/>
              <a:t>Experiment with new types of behavior</a:t>
            </a:r>
          </a:p>
          <a:p>
            <a:r>
              <a:rPr lang="en-US" dirty="0" smtClean="0"/>
              <a:t>Drop habitual defenses and barriers– experiment with being vulnerable</a:t>
            </a:r>
          </a:p>
          <a:p>
            <a:r>
              <a:rPr lang="en-US" dirty="0" smtClean="0"/>
              <a:t>Discover rules of peacemaking- learn its virtues</a:t>
            </a:r>
          </a:p>
          <a:p>
            <a:r>
              <a:rPr lang="en-US" dirty="0" smtClean="0"/>
              <a:t>Can be inspiration for quest for peace on global scale</a:t>
            </a:r>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600" b="1" dirty="0" smtClean="0"/>
              <a:t/>
            </a:r>
            <a:br>
              <a:rPr lang="en-US" sz="3600" b="1" dirty="0" smtClean="0"/>
            </a:br>
            <a:r>
              <a:rPr lang="en-US" sz="3600" b="1" dirty="0" smtClean="0"/>
              <a:t>A GROUP THAT CAN FIGHT GRACEFULLY</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dirty="0" smtClean="0"/>
              <a:t>There are no sides</a:t>
            </a:r>
          </a:p>
          <a:p>
            <a:r>
              <a:rPr lang="en-US" dirty="0" smtClean="0"/>
              <a:t>Members give up cliques and factions</a:t>
            </a:r>
          </a:p>
          <a:p>
            <a:r>
              <a:rPr lang="en-US" dirty="0" smtClean="0"/>
              <a:t>Learn </a:t>
            </a:r>
            <a:r>
              <a:rPr lang="en-US" dirty="0" smtClean="0"/>
              <a:t>how to listen and not reject each other</a:t>
            </a:r>
          </a:p>
          <a:p>
            <a:r>
              <a:rPr lang="en-US" dirty="0" smtClean="0"/>
              <a:t>Consensus may be quick or a struggle, but people stay with it as a matter of principle</a:t>
            </a:r>
          </a:p>
          <a:p>
            <a:r>
              <a:rPr lang="en-US" dirty="0" smtClean="0"/>
              <a:t>Genuine community </a:t>
            </a:r>
            <a:r>
              <a:rPr lang="en-US" dirty="0" smtClean="0"/>
              <a:t>DOES have conflict, but it is a place where conflict can be resolved</a:t>
            </a:r>
          </a:p>
          <a:p>
            <a:r>
              <a:rPr lang="en-US" dirty="0" smtClean="0"/>
              <a:t>No physical </a:t>
            </a:r>
            <a:r>
              <a:rPr lang="en-US" dirty="0" smtClean="0"/>
              <a:t>or emotional bloodshed </a:t>
            </a:r>
            <a:r>
              <a:rPr lang="en-US" dirty="0" smtClean="0"/>
              <a:t>–instead, wisdom </a:t>
            </a:r>
            <a:r>
              <a:rPr lang="en-US" dirty="0" smtClean="0"/>
              <a:t>as well as grace.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A GROUP OF ALL LEADERS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a:t>
            </a:r>
            <a:r>
              <a:rPr lang="en-US" dirty="0" smtClean="0"/>
              <a:t>eferred </a:t>
            </a:r>
            <a:r>
              <a:rPr lang="en-US" dirty="0" smtClean="0"/>
              <a:t>to </a:t>
            </a:r>
            <a:r>
              <a:rPr lang="en-US" dirty="0" smtClean="0"/>
              <a:t>sometimes as ‘leaderless groups</a:t>
            </a:r>
            <a:r>
              <a:rPr lang="en-US" dirty="0" smtClean="0"/>
              <a:t>’</a:t>
            </a:r>
            <a:r>
              <a:rPr lang="en-US" dirty="0" smtClean="0"/>
              <a:t> </a:t>
            </a:r>
          </a:p>
          <a:p>
            <a:r>
              <a:rPr lang="en-US" dirty="0" smtClean="0"/>
              <a:t> </a:t>
            </a:r>
            <a:r>
              <a:rPr lang="en-US" dirty="0" smtClean="0"/>
              <a:t>A</a:t>
            </a:r>
            <a:r>
              <a:rPr lang="en-US" dirty="0" smtClean="0"/>
              <a:t> </a:t>
            </a:r>
            <a:r>
              <a:rPr lang="en-US" dirty="0" smtClean="0"/>
              <a:t>community is </a:t>
            </a:r>
            <a:r>
              <a:rPr lang="en-US" dirty="0" smtClean="0"/>
              <a:t>actually a </a:t>
            </a:r>
            <a:r>
              <a:rPr lang="en-US" dirty="0" smtClean="0"/>
              <a:t>group of </a:t>
            </a:r>
            <a:r>
              <a:rPr lang="en-US" u="sng" dirty="0" smtClean="0"/>
              <a:t>all </a:t>
            </a:r>
            <a:r>
              <a:rPr lang="en-US" u="sng" dirty="0" smtClean="0"/>
              <a:t>leaders</a:t>
            </a:r>
            <a:endParaRPr lang="en-US" dirty="0" smtClean="0"/>
          </a:p>
          <a:p>
            <a:r>
              <a:rPr lang="en-US" dirty="0" smtClean="0"/>
              <a:t>C</a:t>
            </a:r>
            <a:r>
              <a:rPr lang="en-US" dirty="0" smtClean="0"/>
              <a:t>ompulsive </a:t>
            </a:r>
            <a:r>
              <a:rPr lang="en-US" dirty="0" smtClean="0"/>
              <a:t>leaders feel free in community </a:t>
            </a:r>
            <a:r>
              <a:rPr lang="en-US" dirty="0" smtClean="0"/>
              <a:t>to </a:t>
            </a:r>
            <a:r>
              <a:rPr lang="en-US" dirty="0" smtClean="0"/>
              <a:t>not </a:t>
            </a:r>
            <a:r>
              <a:rPr lang="en-US" dirty="0" smtClean="0"/>
              <a:t>lead </a:t>
            </a:r>
          </a:p>
          <a:p>
            <a:r>
              <a:rPr lang="en-US" dirty="0" smtClean="0"/>
              <a:t>T</a:t>
            </a:r>
            <a:r>
              <a:rPr lang="en-US" dirty="0" smtClean="0"/>
              <a:t>he shy feel </a:t>
            </a:r>
            <a:r>
              <a:rPr lang="en-US" dirty="0" smtClean="0"/>
              <a:t>free to step </a:t>
            </a:r>
            <a:r>
              <a:rPr lang="en-US" dirty="0" smtClean="0"/>
              <a:t>into latent </a:t>
            </a:r>
            <a:r>
              <a:rPr lang="en-US" dirty="0" smtClean="0"/>
              <a:t>gifts of </a:t>
            </a:r>
            <a:r>
              <a:rPr lang="en-US" dirty="0" smtClean="0"/>
              <a:t>leadership</a:t>
            </a:r>
          </a:p>
          <a:p>
            <a:r>
              <a:rPr lang="en-US" dirty="0" smtClean="0"/>
              <a:t>The </a:t>
            </a:r>
            <a:r>
              <a:rPr lang="en-US" dirty="0" smtClean="0"/>
              <a:t>result </a:t>
            </a:r>
            <a:r>
              <a:rPr lang="en-US" dirty="0" smtClean="0"/>
              <a:t>-- an </a:t>
            </a:r>
            <a:r>
              <a:rPr lang="en-US" dirty="0" smtClean="0"/>
              <a:t>ideal decision-making </a:t>
            </a:r>
            <a:r>
              <a:rPr lang="en-US" dirty="0" smtClean="0"/>
              <a:t>body</a:t>
            </a:r>
            <a:endParaRPr lang="en-US" dirty="0" smtClean="0"/>
          </a:p>
          <a:p>
            <a:r>
              <a:rPr lang="en-US" dirty="0" smtClean="0"/>
              <a:t>Traditional hierarchical patterns </a:t>
            </a:r>
            <a:r>
              <a:rPr lang="en-US" dirty="0" smtClean="0"/>
              <a:t>temporarily </a:t>
            </a:r>
            <a:r>
              <a:rPr lang="en-US" dirty="0" smtClean="0"/>
              <a:t>set </a:t>
            </a:r>
            <a:r>
              <a:rPr lang="en-US" dirty="0" smtClean="0"/>
              <a:t>aside</a:t>
            </a:r>
          </a:p>
          <a:p>
            <a:r>
              <a:rPr lang="en-US" b="1" u="sng" dirty="0" smtClean="0"/>
              <a:t>I</a:t>
            </a:r>
            <a:r>
              <a:rPr lang="en-US" b="1" u="sng" dirty="0" smtClean="0"/>
              <a:t>t </a:t>
            </a:r>
            <a:r>
              <a:rPr lang="en-US" b="1" u="sng" dirty="0" smtClean="0"/>
              <a:t>is the spirit of community itself that leads </a:t>
            </a:r>
            <a:r>
              <a:rPr lang="en-US" dirty="0" smtClean="0"/>
              <a:t>and not any single individual.</a:t>
            </a:r>
          </a:p>
          <a:p>
            <a:pPr>
              <a:buNone/>
            </a:pPr>
            <a:r>
              <a:rPr lang="en-US" dirty="0" smtClean="0"/>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
            </a:r>
            <a:br>
              <a:rPr lang="en-US" b="1" dirty="0" smtClean="0"/>
            </a:br>
            <a:r>
              <a:rPr lang="en-US" b="1" dirty="0" smtClean="0"/>
              <a:t>A SPIRIT</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10000"/>
          </a:bodyPr>
          <a:lstStyle/>
          <a:p>
            <a:r>
              <a:rPr lang="en-US" dirty="0" smtClean="0"/>
              <a:t>N</a:t>
            </a:r>
            <a:r>
              <a:rPr lang="en-US" dirty="0" smtClean="0"/>
              <a:t>ot a </a:t>
            </a:r>
            <a:r>
              <a:rPr lang="en-US" dirty="0" smtClean="0"/>
              <a:t>competitive </a:t>
            </a:r>
            <a:r>
              <a:rPr lang="en-US" dirty="0" smtClean="0"/>
              <a:t>spirit</a:t>
            </a:r>
            <a:r>
              <a:rPr lang="en-US" dirty="0" smtClean="0"/>
              <a:t>--</a:t>
            </a:r>
            <a:r>
              <a:rPr lang="en-US" dirty="0" smtClean="0"/>
              <a:t>"</a:t>
            </a:r>
            <a:r>
              <a:rPr lang="en-US" i="1" dirty="0" smtClean="0"/>
              <a:t>Our </a:t>
            </a:r>
            <a:r>
              <a:rPr lang="en-US" i="1" dirty="0" smtClean="0"/>
              <a:t>town is better than your town</a:t>
            </a:r>
            <a:r>
              <a:rPr lang="en-US" dirty="0" smtClean="0"/>
              <a:t>"</a:t>
            </a:r>
            <a:endParaRPr lang="en-US" dirty="0" smtClean="0"/>
          </a:p>
          <a:p>
            <a:r>
              <a:rPr lang="en-US" dirty="0" smtClean="0"/>
              <a:t>Community is a </a:t>
            </a:r>
            <a:r>
              <a:rPr lang="en-US" dirty="0" smtClean="0"/>
              <a:t>spirit </a:t>
            </a:r>
            <a:r>
              <a:rPr lang="en-US" dirty="0" smtClean="0"/>
              <a:t>– of peace</a:t>
            </a:r>
          </a:p>
          <a:p>
            <a:r>
              <a:rPr lang="en-US" dirty="0" smtClean="0"/>
              <a:t>A </a:t>
            </a:r>
            <a:r>
              <a:rPr lang="en-US" dirty="0" smtClean="0"/>
              <a:t>dramatic change   </a:t>
            </a:r>
          </a:p>
          <a:p>
            <a:r>
              <a:rPr lang="en-US" dirty="0" smtClean="0"/>
              <a:t>P</a:t>
            </a:r>
            <a:r>
              <a:rPr lang="en-US" dirty="0" smtClean="0"/>
              <a:t>alpable</a:t>
            </a:r>
          </a:p>
          <a:p>
            <a:r>
              <a:rPr lang="en-US" dirty="0" smtClean="0"/>
              <a:t>Struggle now takes place </a:t>
            </a:r>
            <a:r>
              <a:rPr lang="en-US" dirty="0" smtClean="0"/>
              <a:t>on a ground of </a:t>
            </a:r>
            <a:r>
              <a:rPr lang="en-US" dirty="0" smtClean="0"/>
              <a:t>love, not fear and fear-based power </a:t>
            </a:r>
            <a:endParaRPr lang="en-US" dirty="0" smtClean="0"/>
          </a:p>
          <a:p>
            <a:r>
              <a:rPr lang="en-US" dirty="0" smtClean="0"/>
              <a:t> </a:t>
            </a:r>
            <a:r>
              <a:rPr lang="en-US" dirty="0" smtClean="0"/>
              <a:t>W</a:t>
            </a:r>
            <a:r>
              <a:rPr lang="en-US" dirty="0" smtClean="0"/>
              <a:t>isdom </a:t>
            </a:r>
            <a:r>
              <a:rPr lang="en-US" dirty="0" smtClean="0"/>
              <a:t>of a true community often seems </a:t>
            </a:r>
            <a:r>
              <a:rPr lang="en-US" dirty="0" smtClean="0"/>
              <a:t>miraculous</a:t>
            </a:r>
          </a:p>
          <a:p>
            <a:r>
              <a:rPr lang="en-US" dirty="0" smtClean="0"/>
              <a:t> A</a:t>
            </a:r>
            <a:r>
              <a:rPr lang="en-US" dirty="0" smtClean="0"/>
              <a:t>s </a:t>
            </a:r>
            <a:r>
              <a:rPr lang="en-US" dirty="0" smtClean="0"/>
              <a:t>if heaven and earth had somehow </a:t>
            </a:r>
            <a:r>
              <a:rPr lang="en-US" dirty="0" smtClean="0"/>
              <a:t>met </a:t>
            </a:r>
          </a:p>
          <a:p>
            <a:r>
              <a:rPr lang="en-US" dirty="0" smtClean="0"/>
              <a:t>The </a:t>
            </a:r>
            <a:r>
              <a:rPr lang="en-US" dirty="0" smtClean="0"/>
              <a:t>gate to genuine social transformation is </a:t>
            </a:r>
            <a:r>
              <a:rPr lang="en-US" dirty="0" smtClean="0"/>
              <a:t>opened</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85000" lnSpcReduction="20000"/>
          </a:bodyPr>
          <a:lstStyle/>
          <a:p>
            <a:pPr>
              <a:buNone/>
            </a:pPr>
            <a:r>
              <a:rPr lang="en-US" dirty="0" smtClean="0"/>
              <a:t>In this multi-faceted, whole way of seeing </a:t>
            </a:r>
            <a:r>
              <a:rPr lang="en-US" b="1" dirty="0" smtClean="0"/>
              <a:t>GENUINE COMMUNITY</a:t>
            </a:r>
            <a:r>
              <a:rPr lang="en-US" dirty="0" smtClean="0"/>
              <a:t>, we understand that the community building process </a:t>
            </a:r>
            <a:r>
              <a:rPr lang="en-US" u="sng" dirty="0" smtClean="0"/>
              <a:t>protects</a:t>
            </a:r>
            <a:r>
              <a:rPr lang="en-US" dirty="0" smtClean="0"/>
              <a:t> the gifts of </a:t>
            </a:r>
            <a:r>
              <a:rPr lang="en-US" b="1" dirty="0" smtClean="0"/>
              <a:t>CRISIS</a:t>
            </a:r>
            <a:r>
              <a:rPr lang="en-US" dirty="0" smtClean="0"/>
              <a:t>. In community, we can partake of </a:t>
            </a:r>
            <a:r>
              <a:rPr lang="en-US" u="sng" dirty="0" smtClean="0"/>
              <a:t>the source of life </a:t>
            </a:r>
            <a:r>
              <a:rPr lang="en-US" dirty="0" smtClean="0"/>
              <a:t>that cries from within </a:t>
            </a:r>
            <a:r>
              <a:rPr lang="en-US" dirty="0" smtClean="0"/>
              <a:t>the truth of crisis-</a:t>
            </a:r>
            <a:r>
              <a:rPr lang="en-US" dirty="0" smtClean="0"/>
              <a:t>-</a:t>
            </a:r>
          </a:p>
          <a:p>
            <a:pPr algn="ctr">
              <a:buNone/>
            </a:pPr>
            <a:endParaRPr lang="en-US" dirty="0" smtClean="0"/>
          </a:p>
          <a:p>
            <a:pPr algn="ctr">
              <a:buNone/>
            </a:pPr>
            <a:r>
              <a:rPr lang="en-US" dirty="0" smtClean="0"/>
              <a:t>we can drink </a:t>
            </a:r>
          </a:p>
          <a:p>
            <a:pPr algn="ctr">
              <a:buNone/>
            </a:pPr>
            <a:r>
              <a:rPr lang="en-US" dirty="0" smtClean="0"/>
              <a:t>from a wellspring together– </a:t>
            </a:r>
          </a:p>
          <a:p>
            <a:pPr algn="ctr">
              <a:buNone/>
            </a:pPr>
            <a:r>
              <a:rPr lang="en-US" dirty="0" smtClean="0"/>
              <a:t>we can experience </a:t>
            </a:r>
          </a:p>
          <a:p>
            <a:pPr algn="ctr">
              <a:buNone/>
            </a:pPr>
            <a:r>
              <a:rPr lang="en-US" dirty="0" smtClean="0"/>
              <a:t>a  conversion </a:t>
            </a:r>
          </a:p>
          <a:p>
            <a:pPr algn="ctr">
              <a:buNone/>
            </a:pPr>
            <a:r>
              <a:rPr lang="en-US" dirty="0" smtClean="0"/>
              <a:t>through love and tears</a:t>
            </a:r>
          </a:p>
          <a:p>
            <a:pPr algn="ctr">
              <a:buNone/>
            </a:pPr>
            <a:r>
              <a:rPr lang="en-US" dirty="0" smtClean="0"/>
              <a:t>we can know</a:t>
            </a:r>
          </a:p>
          <a:p>
            <a:pPr algn="ctr">
              <a:buNone/>
            </a:pPr>
            <a:r>
              <a:rPr lang="en-US" dirty="0" smtClean="0"/>
              <a:t>the promise </a:t>
            </a:r>
          </a:p>
          <a:p>
            <a:pPr algn="ctr">
              <a:buNone/>
            </a:pPr>
            <a:r>
              <a:rPr lang="en-US" dirty="0" smtClean="0"/>
              <a:t>of our human resilience </a:t>
            </a:r>
          </a:p>
          <a:p>
            <a:endParaRPr lang="en-US" dirty="0"/>
          </a:p>
        </p:txBody>
      </p:sp>
      <p:pic>
        <p:nvPicPr>
          <p:cNvPr id="4" name="Picture 3" descr="grief cry.jpg"/>
          <p:cNvPicPr>
            <a:picLocks noChangeAspect="1"/>
          </p:cNvPicPr>
          <p:nvPr/>
        </p:nvPicPr>
        <p:blipFill>
          <a:blip r:embed="rId2" cstate="print"/>
          <a:stretch>
            <a:fillRect/>
          </a:stretch>
        </p:blipFill>
        <p:spPr>
          <a:xfrm>
            <a:off x="6629400" y="5410200"/>
            <a:ext cx="2175885" cy="1447800"/>
          </a:xfrm>
          <a:prstGeom prst="rect">
            <a:avLst/>
          </a:prstGeom>
        </p:spPr>
      </p:pic>
      <p:pic>
        <p:nvPicPr>
          <p:cNvPr id="5" name="Picture 4" descr="soil_for_growth.png"/>
          <p:cNvPicPr>
            <a:picLocks noChangeAspect="1"/>
          </p:cNvPicPr>
          <p:nvPr/>
        </p:nvPicPr>
        <p:blipFill>
          <a:blip r:embed="rId3" cstate="print"/>
          <a:stretch>
            <a:fillRect/>
          </a:stretch>
        </p:blipFill>
        <p:spPr>
          <a:xfrm>
            <a:off x="6781800" y="3657600"/>
            <a:ext cx="1919060" cy="1624335"/>
          </a:xfrm>
          <a:prstGeom prst="rect">
            <a:avLst/>
          </a:prstGeom>
        </p:spPr>
      </p:pic>
      <p:pic>
        <p:nvPicPr>
          <p:cNvPr id="6" name="Picture 2" descr="C:\Users\jgeredien\AppData\Local\Microsoft\Windows\Temporary Internet Files\Content.IE5\MJ3MZHJ0\MP900399617[1].jpg"/>
          <p:cNvPicPr>
            <a:picLocks noChangeAspect="1" noChangeArrowheads="1"/>
          </p:cNvPicPr>
          <p:nvPr/>
        </p:nvPicPr>
        <p:blipFill>
          <a:blip r:embed="rId4" cstate="print"/>
          <a:srcRect/>
          <a:stretch>
            <a:fillRect/>
          </a:stretch>
        </p:blipFill>
        <p:spPr bwMode="auto">
          <a:xfrm>
            <a:off x="7162800" y="1981200"/>
            <a:ext cx="1277112" cy="159678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TWO </a:t>
            </a:r>
            <a:r>
              <a:rPr lang="en-US" dirty="0" smtClean="0"/>
              <a:t>ESSENTIAL ELEMENTS of GENUINE COMMUNITY</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normAutofit fontScale="62500" lnSpcReduction="20000"/>
          </a:bodyPr>
          <a:lstStyle/>
          <a:p>
            <a:pPr marL="514350" indent="-514350">
              <a:buAutoNum type="arabicPeriod"/>
            </a:pPr>
            <a:endParaRPr lang="en-US" b="1" dirty="0" smtClean="0"/>
          </a:p>
          <a:p>
            <a:pPr marL="514350" indent="-514350">
              <a:buAutoNum type="arabicPeriod"/>
            </a:pPr>
            <a:r>
              <a:rPr lang="en-US" b="1" dirty="0" smtClean="0"/>
              <a:t>CONDITIONS </a:t>
            </a:r>
            <a:r>
              <a:rPr lang="en-US" b="1" dirty="0" smtClean="0"/>
              <a:t>for growth are protected</a:t>
            </a:r>
            <a:r>
              <a:rPr lang="en-US" dirty="0" smtClean="0"/>
              <a:t>. </a:t>
            </a:r>
          </a:p>
          <a:p>
            <a:pPr marL="514350" indent="-514350">
              <a:buNone/>
            </a:pPr>
            <a:r>
              <a:rPr lang="en-US" dirty="0" smtClean="0"/>
              <a:t>         Individual members agree to abide by </a:t>
            </a:r>
            <a:r>
              <a:rPr lang="en-US" i="1" dirty="0" smtClean="0"/>
              <a:t>the principles </a:t>
            </a:r>
            <a:r>
              <a:rPr lang="en-US" dirty="0" smtClean="0"/>
              <a:t>that allow new skills, knowledge and capacities to </a:t>
            </a:r>
            <a:r>
              <a:rPr lang="en-US" i="1" dirty="0" smtClean="0"/>
              <a:t>emerge</a:t>
            </a:r>
            <a:r>
              <a:rPr lang="en-US" dirty="0" smtClean="0"/>
              <a:t> – the guiding </a:t>
            </a:r>
            <a:r>
              <a:rPr lang="en-US" i="1" dirty="0" smtClean="0"/>
              <a:t>ecological laws of community are sustained </a:t>
            </a:r>
            <a:r>
              <a:rPr lang="en-US" dirty="0" smtClean="0"/>
              <a:t>because they are stated clearly from the beginning;  honoring them throughout the process is always a first priority.</a:t>
            </a:r>
          </a:p>
          <a:p>
            <a:pPr marL="514350" indent="-514350">
              <a:buNone/>
            </a:pPr>
            <a:endParaRPr lang="en-US" dirty="0" smtClean="0"/>
          </a:p>
          <a:p>
            <a:pPr marL="514350" indent="-514350">
              <a:buAutoNum type="arabicPeriod" startAt="2"/>
            </a:pPr>
            <a:r>
              <a:rPr lang="en-US" b="1" dirty="0" smtClean="0"/>
              <a:t>INTENTION to reach a new ‘summit of understanding’ together is shared.</a:t>
            </a:r>
          </a:p>
          <a:p>
            <a:pPr marL="514350" indent="-514350">
              <a:buNone/>
            </a:pPr>
            <a:r>
              <a:rPr lang="en-US" dirty="0" smtClean="0"/>
              <a:t>         This is established from the outset. It is this willing sense of purposeful mission that creates a challenge and encourages the healthy emergence of </a:t>
            </a:r>
            <a:r>
              <a:rPr lang="en-US" dirty="0" smtClean="0"/>
              <a:t>crisis.  Crisis is transformed as members struggle </a:t>
            </a:r>
            <a:r>
              <a:rPr lang="en-US" dirty="0" smtClean="0"/>
              <a:t>and </a:t>
            </a:r>
            <a:r>
              <a:rPr lang="en-US" dirty="0" smtClean="0"/>
              <a:t>surrender </a:t>
            </a:r>
            <a:r>
              <a:rPr lang="en-US" dirty="0" smtClean="0"/>
              <a:t>to bring the new reality of </a:t>
            </a:r>
            <a:r>
              <a:rPr lang="en-US" i="1" dirty="0" smtClean="0"/>
              <a:t>genuine community </a:t>
            </a:r>
            <a:r>
              <a:rPr lang="en-US" dirty="0" smtClean="0"/>
              <a:t>into existence.  </a:t>
            </a:r>
            <a:r>
              <a:rPr lang="en-US" u="sng" dirty="0" smtClean="0"/>
              <a:t>Through this intention the group is able to apply integrity as they ‘weather the storms’ in communication.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609600" y="914400"/>
            <a:ext cx="8229600" cy="4754563"/>
          </a:xfrm>
        </p:spPr>
        <p:txBody>
          <a:bodyPr>
            <a:normAutofit fontScale="85000" lnSpcReduction="20000"/>
          </a:bodyPr>
          <a:lstStyle/>
          <a:p>
            <a:pPr algn="ctr">
              <a:buNone/>
            </a:pPr>
            <a:endParaRPr lang="en-US" dirty="0" smtClean="0"/>
          </a:p>
          <a:p>
            <a:pPr algn="ctr">
              <a:buNone/>
            </a:pPr>
            <a:r>
              <a:rPr lang="en-US" dirty="0" smtClean="0"/>
              <a:t>As you can see, our everyday common understanding of community is much different from the intention, design and beauty of GENUINE COMMUNITY.</a:t>
            </a:r>
          </a:p>
          <a:p>
            <a:endParaRPr lang="en-US" dirty="0" smtClean="0"/>
          </a:p>
          <a:p>
            <a:pPr>
              <a:buNone/>
            </a:pPr>
            <a:endParaRPr lang="en-US" dirty="0" smtClean="0"/>
          </a:p>
          <a:p>
            <a:endParaRPr lang="en-US" dirty="0" smtClean="0"/>
          </a:p>
          <a:p>
            <a:pPr algn="ctr">
              <a:buNone/>
            </a:pPr>
            <a:endParaRPr lang="en-US" dirty="0" smtClean="0"/>
          </a:p>
          <a:p>
            <a:pPr algn="ctr">
              <a:buNone/>
            </a:pPr>
            <a:r>
              <a:rPr lang="en-US" dirty="0" smtClean="0"/>
              <a:t>We live in a world of </a:t>
            </a:r>
            <a:r>
              <a:rPr lang="en-US" b="1" i="1" dirty="0" smtClean="0"/>
              <a:t>pseudo-community</a:t>
            </a:r>
            <a:r>
              <a:rPr lang="en-US" dirty="0" smtClean="0"/>
              <a:t>, where </a:t>
            </a:r>
            <a:r>
              <a:rPr lang="en-US" i="1" dirty="0" smtClean="0"/>
              <a:t>crisis is felt as chaos</a:t>
            </a:r>
            <a:r>
              <a:rPr lang="en-US" dirty="0" smtClean="0"/>
              <a:t>…but with right conditions and intention, we can build </a:t>
            </a:r>
            <a:r>
              <a:rPr lang="en-US" b="1" i="1" u="sng" dirty="0" smtClean="0"/>
              <a:t>genuine</a:t>
            </a:r>
            <a:r>
              <a:rPr lang="en-US" b="1" i="1" dirty="0" smtClean="0"/>
              <a:t> community, </a:t>
            </a:r>
            <a:r>
              <a:rPr lang="en-US" dirty="0" smtClean="0"/>
              <a:t>where </a:t>
            </a:r>
            <a:r>
              <a:rPr lang="en-US" i="1" dirty="0" smtClean="0"/>
              <a:t>crisis is understood as a catalyst</a:t>
            </a:r>
            <a:r>
              <a:rPr lang="en-US" dirty="0" smtClean="0"/>
              <a:t> of transformation.</a:t>
            </a:r>
            <a:endParaRPr lang="en-US" dirty="0"/>
          </a:p>
        </p:txBody>
      </p:sp>
      <p:pic>
        <p:nvPicPr>
          <p:cNvPr id="4" name="Picture 3" descr="C:\Users\jgeredien\AppData\Local\Microsoft\Windows\Temporary Internet Files\Content.IE5\X0UY2CIW\MP900410091[2].jpg"/>
          <p:cNvPicPr/>
          <p:nvPr/>
        </p:nvPicPr>
        <p:blipFill>
          <a:blip r:embed="rId2" cstate="print"/>
          <a:srcRect/>
          <a:stretch>
            <a:fillRect/>
          </a:stretch>
        </p:blipFill>
        <p:spPr bwMode="auto">
          <a:xfrm>
            <a:off x="4114800" y="2590800"/>
            <a:ext cx="1190625"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Thursday– </a:t>
            </a:r>
            <a:br>
              <a:rPr lang="en-US" dirty="0" smtClean="0"/>
            </a:br>
            <a:endParaRPr lang="en-US" dirty="0"/>
          </a:p>
        </p:txBody>
      </p:sp>
      <p:sp>
        <p:nvSpPr>
          <p:cNvPr id="3" name="Content Placeholder 2"/>
          <p:cNvSpPr>
            <a:spLocks noGrp="1"/>
          </p:cNvSpPr>
          <p:nvPr>
            <p:ph idx="1"/>
          </p:nvPr>
        </p:nvSpPr>
        <p:spPr/>
        <p:txBody>
          <a:bodyPr>
            <a:normAutofit/>
          </a:bodyPr>
          <a:lstStyle/>
          <a:p>
            <a:pPr algn="ctr">
              <a:buNone/>
            </a:pPr>
            <a:r>
              <a:rPr lang="en-US" sz="5400" dirty="0" smtClean="0">
                <a:latin typeface="AR BLANCA" pitchFamily="2" charset="0"/>
              </a:rPr>
              <a:t>Learning More About Community Building</a:t>
            </a:r>
          </a:p>
          <a:p>
            <a:pPr algn="ctr">
              <a:buNone/>
            </a:pPr>
            <a:endParaRPr lang="en-US" dirty="0" smtClean="0">
              <a:latin typeface="AR BLANCA" pitchFamily="2" charset="0"/>
            </a:endParaRPr>
          </a:p>
          <a:p>
            <a:pPr algn="ctr">
              <a:buNone/>
            </a:pPr>
            <a:r>
              <a:rPr lang="en-US" dirty="0" smtClean="0">
                <a:latin typeface="AR BLANCA" pitchFamily="2" charset="0"/>
              </a:rPr>
              <a:t>What does genuine community feel like? </a:t>
            </a:r>
          </a:p>
          <a:p>
            <a:pPr algn="ctr">
              <a:buNone/>
            </a:pPr>
            <a:r>
              <a:rPr lang="en-US" dirty="0" smtClean="0">
                <a:latin typeface="AR BLANCA" pitchFamily="2" charset="0"/>
              </a:rPr>
              <a:t>What are the stages in the community building process?</a:t>
            </a:r>
          </a:p>
          <a:p>
            <a:pPr>
              <a:buNone/>
            </a:pP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ctr">
              <a:buNone/>
            </a:pPr>
            <a:r>
              <a:rPr lang="en-US" dirty="0" smtClean="0"/>
              <a:t>Julie </a:t>
            </a:r>
            <a:r>
              <a:rPr lang="en-US" dirty="0" err="1" smtClean="0"/>
              <a:t>Geredien</a:t>
            </a:r>
            <a:endParaRPr lang="en-US" dirty="0" smtClean="0"/>
          </a:p>
          <a:p>
            <a:pPr algn="ctr">
              <a:buNone/>
            </a:pPr>
            <a:r>
              <a:rPr lang="en-US" dirty="0" smtClean="0"/>
              <a:t>732-763-0871</a:t>
            </a:r>
          </a:p>
          <a:p>
            <a:pPr algn="ctr">
              <a:buNone/>
            </a:pPr>
            <a:r>
              <a:rPr lang="en-US" dirty="0" smtClean="0"/>
              <a:t>Community Building AACC Campus Group</a:t>
            </a:r>
          </a:p>
          <a:p>
            <a:pPr algn="ctr">
              <a:buNone/>
            </a:pPr>
            <a:endParaRPr lang="en-US" dirty="0" smtClean="0"/>
          </a:p>
          <a:p>
            <a:pPr algn="ctr">
              <a:buNone/>
            </a:pPr>
            <a:endParaRPr lang="en-US" dirty="0" smtClean="0"/>
          </a:p>
          <a:p>
            <a:pPr algn="ctr">
              <a:buNone/>
            </a:pPr>
            <a:r>
              <a:rPr lang="en-US" dirty="0" smtClean="0"/>
              <a:t>Upcoming 2015 Summer Course:</a:t>
            </a:r>
          </a:p>
          <a:p>
            <a:pPr algn="ctr">
              <a:buNone/>
            </a:pPr>
            <a:r>
              <a:rPr lang="en-US" u="sng" dirty="0" smtClean="0"/>
              <a:t>The Axial Moment:  Exploring Individual and Social Transformation</a:t>
            </a:r>
            <a:endParaRPr lang="en-US" u="sn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11895</TotalTime>
  <Words>2509</Words>
  <Application>Microsoft Office PowerPoint</Application>
  <PresentationFormat>On-screen Show (4:3)</PresentationFormat>
  <Paragraphs>410</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Community Building and Crisis</vt:lpstr>
      <vt:lpstr>Slide 2</vt:lpstr>
      <vt:lpstr>“all I want is to be raptured into a melody of trust and shelter”</vt:lpstr>
      <vt:lpstr>Main purpose of talk today</vt:lpstr>
      <vt:lpstr>Let’s start with a simple IDEA that we know from life to be true--</vt:lpstr>
      <vt:lpstr>Community Response Arising from Crisis</vt:lpstr>
      <vt:lpstr>Crisis and Community </vt:lpstr>
      <vt:lpstr>Slide 8</vt:lpstr>
      <vt:lpstr>A THOUGHT--</vt:lpstr>
      <vt:lpstr>A FURTHER THOUGHT--</vt:lpstr>
      <vt:lpstr>Slide 11</vt:lpstr>
      <vt:lpstr>A NEW THOUGHT- </vt:lpstr>
      <vt:lpstr>Slide 13</vt:lpstr>
      <vt:lpstr>Outcome– what I hope you will leave understanding</vt:lpstr>
      <vt:lpstr>Outcome– what I hope you will leave understanding</vt:lpstr>
      <vt:lpstr>Preview of talk</vt:lpstr>
      <vt:lpstr>Slide 17</vt:lpstr>
      <vt:lpstr>Crisis as Chaos</vt:lpstr>
      <vt:lpstr>Crisis as Chaos</vt:lpstr>
      <vt:lpstr>Slide 20</vt:lpstr>
      <vt:lpstr>what do we do?</vt:lpstr>
      <vt:lpstr>Slide 22</vt:lpstr>
      <vt:lpstr> </vt:lpstr>
      <vt:lpstr>crisis as catalyst</vt:lpstr>
      <vt:lpstr>  consider crisis as a point of emergence, not just as an emergency  </vt:lpstr>
      <vt:lpstr>  Let’s explore the idea of crisis as catalyst for transformation by considering two aspects of approaching crisis that are ignored in the ‘fix and repair’ model.  </vt:lpstr>
      <vt:lpstr>1. AN INSIGHT FROM READING  </vt:lpstr>
      <vt:lpstr>1. AN INSIGHT FROM READING</vt:lpstr>
      <vt:lpstr>1st INSIGHT</vt:lpstr>
      <vt:lpstr>2.  AN INSIGHT FROM YOGA</vt:lpstr>
      <vt:lpstr>2.   AN INSIGHT FROM YOGA</vt:lpstr>
      <vt:lpstr>2nd INSIGHT</vt:lpstr>
      <vt:lpstr>A DISCOVERY</vt:lpstr>
      <vt:lpstr>A SUMMARY</vt:lpstr>
      <vt:lpstr> A SUMMARY </vt:lpstr>
      <vt:lpstr>Slide 36</vt:lpstr>
      <vt:lpstr>Slide 37</vt:lpstr>
      <vt:lpstr>Slide 38</vt:lpstr>
      <vt:lpstr>Slide 39</vt:lpstr>
      <vt:lpstr>But what IS a genuine community?</vt:lpstr>
      <vt:lpstr>Slide 41</vt:lpstr>
      <vt:lpstr>Slide 42</vt:lpstr>
      <vt:lpstr>   </vt:lpstr>
      <vt:lpstr> REALISM </vt:lpstr>
      <vt:lpstr> CONTEMPLATION and SELF-HEALING </vt:lpstr>
      <vt:lpstr> A SAFE PLACE </vt:lpstr>
      <vt:lpstr> A LABORATORY FOR PERSONAL DISARMAMENT </vt:lpstr>
      <vt:lpstr> A GROUP THAT CAN FIGHT GRACEFULLY </vt:lpstr>
      <vt:lpstr>A GROUP OF ALL LEADERS </vt:lpstr>
      <vt:lpstr> A SPIRIT </vt:lpstr>
      <vt:lpstr>Slide 51</vt:lpstr>
      <vt:lpstr> TWO ESSENTIAL ELEMENTS of GENUINE COMMUNITY </vt:lpstr>
      <vt:lpstr>Slide 53</vt:lpstr>
      <vt:lpstr>On Thursday–  </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Eve Berry</dc:creator>
  <cp:lastModifiedBy>jgeredien</cp:lastModifiedBy>
  <cp:revision>12</cp:revision>
  <dcterms:created xsi:type="dcterms:W3CDTF">2014-10-19T13:55:27Z</dcterms:created>
  <dcterms:modified xsi:type="dcterms:W3CDTF">2014-11-18T05:45:38Z</dcterms:modified>
</cp:coreProperties>
</file>