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74"/>
  </p:notesMasterIdLst>
  <p:sldIdLst>
    <p:sldId id="482" r:id="rId3"/>
    <p:sldId id="369" r:id="rId4"/>
    <p:sldId id="397" r:id="rId5"/>
    <p:sldId id="288" r:id="rId6"/>
    <p:sldId id="297" r:id="rId7"/>
    <p:sldId id="400" r:id="rId8"/>
    <p:sldId id="417" r:id="rId9"/>
    <p:sldId id="290" r:id="rId10"/>
    <p:sldId id="398" r:id="rId11"/>
    <p:sldId id="401" r:id="rId12"/>
    <p:sldId id="399" r:id="rId13"/>
    <p:sldId id="453" r:id="rId14"/>
    <p:sldId id="413" r:id="rId15"/>
    <p:sldId id="377" r:id="rId16"/>
    <p:sldId id="405" r:id="rId17"/>
    <p:sldId id="406" r:id="rId18"/>
    <p:sldId id="410" r:id="rId19"/>
    <p:sldId id="411" r:id="rId20"/>
    <p:sldId id="409" r:id="rId21"/>
    <p:sldId id="473" r:id="rId22"/>
    <p:sldId id="472" r:id="rId23"/>
    <p:sldId id="479" r:id="rId24"/>
    <p:sldId id="421" r:id="rId25"/>
    <p:sldId id="418" r:id="rId26"/>
    <p:sldId id="416" r:id="rId27"/>
    <p:sldId id="471" r:id="rId28"/>
    <p:sldId id="448" r:id="rId29"/>
    <p:sldId id="462" r:id="rId30"/>
    <p:sldId id="420" r:id="rId31"/>
    <p:sldId id="443" r:id="rId32"/>
    <p:sldId id="447" r:id="rId33"/>
    <p:sldId id="446" r:id="rId34"/>
    <p:sldId id="414" r:id="rId35"/>
    <p:sldId id="451" r:id="rId36"/>
    <p:sldId id="424" r:id="rId37"/>
    <p:sldId id="379" r:id="rId38"/>
    <p:sldId id="423" r:id="rId39"/>
    <p:sldId id="470" r:id="rId40"/>
    <p:sldId id="430" r:id="rId41"/>
    <p:sldId id="403" r:id="rId42"/>
    <p:sldId id="425" r:id="rId43"/>
    <p:sldId id="426" r:id="rId44"/>
    <p:sldId id="427" r:id="rId45"/>
    <p:sldId id="428" r:id="rId46"/>
    <p:sldId id="429" r:id="rId47"/>
    <p:sldId id="434" r:id="rId48"/>
    <p:sldId id="431" r:id="rId49"/>
    <p:sldId id="480" r:id="rId50"/>
    <p:sldId id="432" r:id="rId51"/>
    <p:sldId id="435" r:id="rId52"/>
    <p:sldId id="441" r:id="rId53"/>
    <p:sldId id="440" r:id="rId54"/>
    <p:sldId id="436" r:id="rId55"/>
    <p:sldId id="439" r:id="rId56"/>
    <p:sldId id="442" r:id="rId57"/>
    <p:sldId id="464" r:id="rId58"/>
    <p:sldId id="465" r:id="rId59"/>
    <p:sldId id="466" r:id="rId60"/>
    <p:sldId id="467" r:id="rId61"/>
    <p:sldId id="468" r:id="rId62"/>
    <p:sldId id="477" r:id="rId63"/>
    <p:sldId id="475" r:id="rId64"/>
    <p:sldId id="488" r:id="rId65"/>
    <p:sldId id="489" r:id="rId66"/>
    <p:sldId id="491" r:id="rId67"/>
    <p:sldId id="490" r:id="rId68"/>
    <p:sldId id="492" r:id="rId69"/>
    <p:sldId id="493" r:id="rId70"/>
    <p:sldId id="478" r:id="rId71"/>
    <p:sldId id="357" r:id="rId72"/>
    <p:sldId id="298"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02D1C"/>
    <a:srgbClr val="0C1C6A"/>
    <a:srgbClr val="760000"/>
    <a:srgbClr val="E8CA4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45" autoAdjust="0"/>
    <p:restoredTop sz="94609" autoAdjust="0"/>
  </p:normalViewPr>
  <p:slideViewPr>
    <p:cSldViewPr>
      <p:cViewPr varScale="1">
        <p:scale>
          <a:sx n="71" d="100"/>
          <a:sy n="71" d="100"/>
        </p:scale>
        <p:origin x="-1512" y="-102"/>
      </p:cViewPr>
      <p:guideLst>
        <p:guide orient="horz" pos="2160"/>
        <p:guide pos="2880"/>
      </p:guideLst>
    </p:cSldViewPr>
  </p:slideViewPr>
  <p:outlineViewPr>
    <p:cViewPr>
      <p:scale>
        <a:sx n="33" d="100"/>
        <a:sy n="33" d="100"/>
      </p:scale>
      <p:origin x="108" y="1955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D0FB08-0FAD-4AC2-8F08-56CCE114CBCD}" type="datetimeFigureOut">
              <a:rPr lang="en-US" smtClean="0"/>
              <a:pPr/>
              <a:t>7/28/2015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08908-8E0D-4958-8B4E-311184B4B4E3}" type="slidenum">
              <a:rPr lang="en-US" smtClean="0"/>
              <a:pPr/>
              <a:t>‹#›</a:t>
            </a:fld>
            <a:endParaRPr lang="en-US"/>
          </a:p>
        </p:txBody>
      </p:sp>
    </p:spTree>
    <p:extLst>
      <p:ext uri="{BB962C8B-B14F-4D97-AF65-F5344CB8AC3E}">
        <p14:creationId xmlns:p14="http://schemas.microsoft.com/office/powerpoint/2010/main" xmlns="" val="1532726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08908-8E0D-4958-8B4E-311184B4B4E3}" type="slidenum">
              <a:rPr lang="en-US" smtClean="0"/>
              <a:pPr/>
              <a:t>5</a:t>
            </a:fld>
            <a:endParaRPr lang="en-US"/>
          </a:p>
        </p:txBody>
      </p:sp>
    </p:spTree>
    <p:extLst>
      <p:ext uri="{BB962C8B-B14F-4D97-AF65-F5344CB8AC3E}">
        <p14:creationId xmlns:p14="http://schemas.microsoft.com/office/powerpoint/2010/main" xmlns="" val="2300568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Eagle and the Condor is an ancient Amazon prophecy that speaks of human societies splitting into two paths – that of the Eagle, and that of the Condor. The path of the Condor is the path of heart, of intuition, and of the feminine. The path of the Eagle is the path of the mind, of the industrial, and of the masculine. (1)</a:t>
            </a:r>
          </a:p>
          <a:p>
            <a:pPr marL="0" indent="0">
              <a:buNone/>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prophecy says that the 1490s would begin a 500 year period during which the Eagle people would become so powerful that they would virtually drive the Condor people out of existence. This can be seen in the conquering of the Americas and the killing and oppressing of the indigenous peoples in the subsequent 500 years – up to and including today. (1)</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The prophecy says that during the next 500-year period, beginning in 1990, the potential would arise for the Eagle and the Condor to come together, to fly in the same sky, and to create a new level of consciousness for humanity. The prophecy only speaks of the potential, so it’s up to us to activate this potential and ensure that a new consciousness is allowed to arise. (1)</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0708908-8E0D-4958-8B4E-311184B4B4E3}" type="slidenum">
              <a:rPr lang="en-US" smtClean="0"/>
              <a:pPr/>
              <a:t>20</a:t>
            </a:fld>
            <a:endParaRPr lang="en-US"/>
          </a:p>
        </p:txBody>
      </p:sp>
    </p:spTree>
    <p:extLst>
      <p:ext uri="{BB962C8B-B14F-4D97-AF65-F5344CB8AC3E}">
        <p14:creationId xmlns:p14="http://schemas.microsoft.com/office/powerpoint/2010/main" xmlns="" val="2690784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pPr/>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pPr/>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151842-42DE-439D-9C18-BD72A9E2AB44}" type="datetimeFigureOut">
              <a:rPr lang="en-US" smtClean="0"/>
              <a:pPr/>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151842-42DE-439D-9C18-BD72A9E2AB44}" type="datetimeFigureOut">
              <a:rPr lang="en-US" smtClean="0"/>
              <a:pPr/>
              <a:t>7/28/2015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151842-42DE-439D-9C18-BD72A9E2AB44}" type="datetimeFigureOut">
              <a:rPr lang="en-US" smtClean="0"/>
              <a:pPr/>
              <a:t>7/28/2015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151842-42DE-439D-9C18-BD72A9E2AB44}" type="datetimeFigureOut">
              <a:rPr lang="en-US" smtClean="0"/>
              <a:pPr/>
              <a:t>7/28/2015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151842-42DE-439D-9C18-BD72A9E2AB44}" type="datetimeFigureOut">
              <a:rPr lang="en-US" smtClean="0"/>
              <a:pPr/>
              <a:t>7/28/2015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151842-42DE-439D-9C18-BD72A9E2AB44}" type="datetimeFigureOut">
              <a:rPr lang="en-US" smtClean="0"/>
              <a:pPr/>
              <a:t>7/28/2015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151842-42DE-439D-9C18-BD72A9E2AB44}" type="datetimeFigureOut">
              <a:rPr lang="en-US" smtClean="0"/>
              <a:pPr/>
              <a:t>7/28/2015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pPr/>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pPr/>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03539-6A11-45DA-ACE2-0E106860196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86961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45156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04752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1925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74200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52662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34418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46922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37369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11738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23944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51842-42DE-439D-9C18-BD72A9E2AB44}" type="datetimeFigureOut">
              <a:rPr lang="en-US" smtClean="0"/>
              <a:pPr/>
              <a:t>7/28/2015</a:t>
            </a:fld>
            <a:endParaRPr lang="en-US"/>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F03539-6A11-45DA-ACE2-0E10686019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51842-42DE-439D-9C18-BD72A9E2AB44}" type="datetimeFigureOut">
              <a:rPr lang="en-US" smtClean="0">
                <a:solidFill>
                  <a:prstClr val="black">
                    <a:tint val="75000"/>
                  </a:prstClr>
                </a:solidFill>
              </a:rPr>
              <a:pPr/>
              <a:t>7/28/2015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F03539-6A11-45DA-ACE2-0E10686019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3830129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pachamama.org/blog/the-eagle-and-the-condor-prophec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realitysandwich.com/146869/prophecy_eagle_and_condor/"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hyperlink" Target="http://realitysandwich.com/146869/prophecy_eagle_and_condor/" TargetMode="External"/><Relationship Id="rId2" Type="http://schemas.openxmlformats.org/officeDocument/2006/relationships/hyperlink" Target="http://www.pachamama.org/blog/the-eagle-and-the-condor-prophec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christopherbuck.com/pdf/Buck_2008_Locke_World_Order.pdf" TargetMode="External"/><Relationship Id="rId2" Type="http://schemas.openxmlformats.org/officeDocument/2006/relationships/hyperlink" Target="http://www.biography.com/people/alain-leroy-locke-37962"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bahai-library.com/pdf/b/buck_locke_faith_philosophy.pdf" TargetMode="External"/><Relationship Id="rId4" Type="http://schemas.openxmlformats.org/officeDocument/2006/relationships/hyperlink" Target="http://bahaiteachings.org/wp-content/uploads/2014/07/Buck_2014_Locke_World_Citizenship_Edit.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britannica.com/topic/history" TargetMode="External"/><Relationship Id="rId2" Type="http://schemas.openxmlformats.org/officeDocument/2006/relationships/hyperlink" Target="http://www.britannica.com/event/Harlem-Renaissance-American-literature-and-art"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britannica.com/place/Harlem-New-York" TargetMode="External"/><Relationship Id="rId2" Type="http://schemas.openxmlformats.org/officeDocument/2006/relationships/hyperlink" Target="http://www.britannica.com/art/African-American-literature" TargetMode="External"/><Relationship Id="rId1" Type="http://schemas.openxmlformats.org/officeDocument/2006/relationships/slideLayout" Target="../slideLayouts/slideLayout2.xml"/><Relationship Id="rId4" Type="http://schemas.openxmlformats.org/officeDocument/2006/relationships/hyperlink" Target="http://www.britannica.com/place/New-York-City"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5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pachamama.org/achuar" TargetMode="Externa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watch?v=kQz8jxJLNOA" TargetMode="External"/><Relationship Id="rId7" Type="http://schemas.openxmlformats.org/officeDocument/2006/relationships/hyperlink" Target="https://www.youtube.com/watch?v=G8yEe55gq2c" TargetMode="External"/><Relationship Id="rId2" Type="http://schemas.openxmlformats.org/officeDocument/2006/relationships/hyperlink" Target="https://www.youtube.com/watch?v=XAi3VTSdTxU" TargetMode="External"/><Relationship Id="rId1" Type="http://schemas.openxmlformats.org/officeDocument/2006/relationships/slideLayout" Target="../slideLayouts/slideLayout13.xml"/><Relationship Id="rId6" Type="http://schemas.openxmlformats.org/officeDocument/2006/relationships/hyperlink" Target="https://www.youtube.com/watch?v=MmwqfAFscaQ" TargetMode="External"/><Relationship Id="rId5" Type="http://schemas.openxmlformats.org/officeDocument/2006/relationships/hyperlink" Target="https://www.youtube.com/watch?v=Pc6-ftmgqeY" TargetMode="External"/><Relationship Id="rId4" Type="http://schemas.openxmlformats.org/officeDocument/2006/relationships/hyperlink" Target="https://www.youtube.com/watch?v=wwAJdZ6x8I4"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u="sng" dirty="0" smtClean="0"/>
              <a:t>Meeting </a:t>
            </a:r>
            <a:r>
              <a:rPr lang="en-US" b="1" u="sng" dirty="0" smtClean="0"/>
              <a:t>6</a:t>
            </a:r>
            <a:endParaRPr lang="en-US" b="1" u="sng" dirty="0"/>
          </a:p>
        </p:txBody>
      </p:sp>
      <p:sp>
        <p:nvSpPr>
          <p:cNvPr id="3" name="Content Placeholder 2"/>
          <p:cNvSpPr>
            <a:spLocks noGrp="1"/>
          </p:cNvSpPr>
          <p:nvPr>
            <p:ph idx="1"/>
          </p:nvPr>
        </p:nvSpPr>
        <p:spPr>
          <a:xfrm>
            <a:off x="457200" y="1375864"/>
            <a:ext cx="8229600" cy="4750305"/>
          </a:xfrm>
        </p:spPr>
        <p:txBody>
          <a:bodyPr>
            <a:normAutofit/>
          </a:bodyPr>
          <a:lstStyle/>
          <a:p>
            <a:pPr marL="514350" indent="-514350" algn="ctr">
              <a:buNone/>
            </a:pPr>
            <a:r>
              <a:rPr lang="en-US" b="1" dirty="0" smtClean="0"/>
              <a:t>The Relationship Between </a:t>
            </a:r>
          </a:p>
          <a:p>
            <a:pPr marL="514350" indent="-514350" algn="ctr">
              <a:buNone/>
            </a:pPr>
            <a:r>
              <a:rPr lang="en-US" b="1" dirty="0" smtClean="0"/>
              <a:t>World Citizenship and </a:t>
            </a:r>
          </a:p>
          <a:p>
            <a:pPr marL="514350" indent="-514350" algn="ctr">
              <a:buNone/>
            </a:pPr>
            <a:r>
              <a:rPr lang="en-US" b="1" dirty="0" smtClean="0"/>
              <a:t>Local Participatory Democracy and</a:t>
            </a:r>
          </a:p>
          <a:p>
            <a:pPr marL="514350" indent="-514350" algn="ctr">
              <a:buNone/>
            </a:pPr>
            <a:r>
              <a:rPr lang="en-US" b="1" dirty="0" smtClean="0"/>
              <a:t>Civic and Creative Arts Renewal</a:t>
            </a:r>
            <a:endParaRPr lang="en-US" b="1" dirty="0" smtClean="0"/>
          </a:p>
        </p:txBody>
      </p:sp>
      <p:pic>
        <p:nvPicPr>
          <p:cNvPr id="4" name="Picture 3" descr="dove_image.png"/>
          <p:cNvPicPr>
            <a:picLocks noChangeAspect="1"/>
          </p:cNvPicPr>
          <p:nvPr/>
        </p:nvPicPr>
        <p:blipFill>
          <a:blip r:embed="rId2" cstate="print"/>
          <a:stretch>
            <a:fillRect/>
          </a:stretch>
        </p:blipFill>
        <p:spPr>
          <a:xfrm>
            <a:off x="533400" y="304800"/>
            <a:ext cx="1762282" cy="1676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descr="universal dec. image of globe with laurel.jpg"/>
          <p:cNvPicPr>
            <a:picLocks noChangeAspect="1"/>
          </p:cNvPicPr>
          <p:nvPr/>
        </p:nvPicPr>
        <p:blipFill>
          <a:blip r:embed="rId3" cstate="print"/>
          <a:stretch>
            <a:fillRect/>
          </a:stretch>
        </p:blipFill>
        <p:spPr>
          <a:xfrm>
            <a:off x="6324600" y="4303426"/>
            <a:ext cx="1737617" cy="1572402"/>
          </a:xfrm>
          <a:prstGeom prst="rect">
            <a:avLst/>
          </a:prstGeom>
          <a:ln w="120650">
            <a:solidFill>
              <a:schemeClr val="bg2">
                <a:lumMod val="10000"/>
              </a:schemeClr>
            </a:solidFill>
          </a:ln>
        </p:spPr>
      </p:pic>
    </p:spTree>
    <p:extLst>
      <p:ext uri="{BB962C8B-B14F-4D97-AF65-F5344CB8AC3E}">
        <p14:creationId xmlns="" xmlns:p14="http://schemas.microsoft.com/office/powerpoint/2010/main" val="2399191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sz="3600" b="1" i="1" dirty="0">
                <a:solidFill>
                  <a:prstClr val="black"/>
                </a:solidFill>
              </a:rPr>
              <a:t>Compare and Contrast– Role of Religion in Unifying Vision of Democracy</a:t>
            </a:r>
          </a:p>
          <a:p>
            <a:pPr marL="0" lvl="0" indent="0">
              <a:buNone/>
            </a:pPr>
            <a:endParaRPr lang="en-US" sz="3600" i="1" dirty="0">
              <a:solidFill>
                <a:prstClr val="black"/>
              </a:solidFill>
            </a:endParaRPr>
          </a:p>
          <a:p>
            <a:pPr marL="0" lvl="0" indent="0">
              <a:buNone/>
            </a:pPr>
            <a:r>
              <a:rPr lang="en-US" sz="3600" i="1" dirty="0">
                <a:solidFill>
                  <a:prstClr val="black"/>
                </a:solidFill>
              </a:rPr>
              <a:t>Billy Graham </a:t>
            </a:r>
          </a:p>
          <a:p>
            <a:pPr marL="0" lvl="0" indent="0">
              <a:buNone/>
            </a:pPr>
            <a:endParaRPr lang="en-US" sz="3600" i="1" dirty="0">
              <a:solidFill>
                <a:prstClr val="black"/>
              </a:solidFill>
            </a:endParaRPr>
          </a:p>
          <a:p>
            <a:pPr marL="0" lvl="0" indent="0">
              <a:buNone/>
            </a:pPr>
            <a:r>
              <a:rPr lang="en-US" sz="3600" i="1" dirty="0">
                <a:solidFill>
                  <a:prstClr val="black"/>
                </a:solidFill>
              </a:rPr>
              <a:t>Martin Luther King</a:t>
            </a:r>
          </a:p>
          <a:p>
            <a:pPr marL="0" indent="0">
              <a:buNone/>
            </a:pPr>
            <a:endParaRPr lang="en-US" dirty="0"/>
          </a:p>
        </p:txBody>
      </p:sp>
    </p:spTree>
    <p:extLst>
      <p:ext uri="{BB962C8B-B14F-4D97-AF65-F5344CB8AC3E}">
        <p14:creationId xmlns:p14="http://schemas.microsoft.com/office/powerpoint/2010/main" xmlns="" val="1636606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6.  </a:t>
            </a:r>
            <a:r>
              <a:rPr lang="en-US" b="1" dirty="0" smtClean="0"/>
              <a:t>Group Discussion</a:t>
            </a:r>
            <a:endParaRPr lang="en-US" b="1" dirty="0"/>
          </a:p>
        </p:txBody>
      </p:sp>
      <p:sp>
        <p:nvSpPr>
          <p:cNvPr id="3" name="Content Placeholder 2"/>
          <p:cNvSpPr>
            <a:spLocks noGrp="1"/>
          </p:cNvSpPr>
          <p:nvPr>
            <p:ph idx="1"/>
          </p:nvPr>
        </p:nvSpPr>
        <p:spPr/>
        <p:txBody>
          <a:bodyPr>
            <a:normAutofit/>
          </a:bodyPr>
          <a:lstStyle/>
          <a:p>
            <a:pPr marL="0" indent="0">
              <a:buNone/>
            </a:pPr>
            <a:r>
              <a:rPr lang="en-US" i="1" dirty="0" smtClean="0"/>
              <a:t>How is vision of democracy transformed when friend/enemy split becomes acceptance of universal love and true friendship?</a:t>
            </a:r>
            <a:endParaRPr lang="en-US" i="1" smtClean="0"/>
          </a:p>
          <a:p>
            <a:pPr marL="0" indent="0">
              <a:buNone/>
            </a:pPr>
            <a:endParaRPr lang="en-US" i="1" dirty="0" smtClean="0"/>
          </a:p>
          <a:p>
            <a:pPr marL="0" indent="0">
              <a:buNone/>
            </a:pPr>
            <a:r>
              <a:rPr lang="en-US" i="1" dirty="0" smtClean="0"/>
              <a:t>How does the way King awakens patriotism differ from the way Graham does?</a:t>
            </a:r>
          </a:p>
          <a:p>
            <a:pPr marL="0" indent="0">
              <a:buNone/>
            </a:pPr>
            <a:endParaRPr lang="en-US" i="1" dirty="0" smtClean="0"/>
          </a:p>
          <a:p>
            <a:pPr marL="0" indent="0">
              <a:buNone/>
            </a:pPr>
            <a:endParaRPr lang="en-US" i="1" dirty="0" smtClean="0"/>
          </a:p>
        </p:txBody>
      </p:sp>
    </p:spTree>
    <p:extLst>
      <p:ext uri="{BB962C8B-B14F-4D97-AF65-F5344CB8AC3E}">
        <p14:creationId xmlns:p14="http://schemas.microsoft.com/office/powerpoint/2010/main" xmlns="" val="2993170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1.  </a:t>
            </a:r>
            <a:r>
              <a:rPr lang="en-US" b="1" dirty="0" smtClean="0"/>
              <a:t>Theme and Opening Questions</a:t>
            </a:r>
            <a:endParaRPr lang="en-US" b="1" dirty="0"/>
          </a:p>
        </p:txBody>
      </p:sp>
      <p:sp>
        <p:nvSpPr>
          <p:cNvPr id="3" name="Content Placeholder 2"/>
          <p:cNvSpPr>
            <a:spLocks noGrp="1"/>
          </p:cNvSpPr>
          <p:nvPr>
            <p:ph idx="1"/>
          </p:nvPr>
        </p:nvSpPr>
        <p:spPr>
          <a:xfrm>
            <a:off x="457200" y="1143006"/>
            <a:ext cx="8229600" cy="4983163"/>
          </a:xfrm>
        </p:spPr>
        <p:txBody>
          <a:bodyPr>
            <a:normAutofit fontScale="47500" lnSpcReduction="20000"/>
          </a:bodyPr>
          <a:lstStyle/>
          <a:p>
            <a:pPr marL="514350" indent="-514350">
              <a:buFont typeface="+mj-lt"/>
              <a:buAutoNum type="alphaLcParenR"/>
            </a:pPr>
            <a:r>
              <a:rPr lang="en-US" i="1" dirty="0" smtClean="0"/>
              <a:t>What is a </a:t>
            </a:r>
            <a:r>
              <a:rPr lang="en-US" b="1" i="1" dirty="0" smtClean="0"/>
              <a:t>World Citizen</a:t>
            </a:r>
            <a:r>
              <a:rPr lang="en-US" i="1" dirty="0" smtClean="0"/>
              <a:t>?  How is the world citizen both </a:t>
            </a:r>
            <a:r>
              <a:rPr lang="en-US" b="1" i="1" dirty="0" smtClean="0"/>
              <a:t>practical and realistic</a:t>
            </a:r>
            <a:r>
              <a:rPr lang="en-US" i="1" dirty="0" smtClean="0"/>
              <a:t>, how is the world citizen </a:t>
            </a:r>
            <a:r>
              <a:rPr lang="en-US" b="1" i="1" dirty="0" smtClean="0"/>
              <a:t>a true idealist and visionary</a:t>
            </a:r>
            <a:r>
              <a:rPr lang="en-US" i="1" dirty="0" smtClean="0"/>
              <a:t>, how is the world citizen helping </a:t>
            </a:r>
            <a:r>
              <a:rPr lang="en-US" b="1" i="1" dirty="0" smtClean="0"/>
              <a:t>to ‘give birth’ to a new world?</a:t>
            </a:r>
          </a:p>
          <a:p>
            <a:pPr marL="514350" indent="-514350">
              <a:buFont typeface="+mj-lt"/>
              <a:buAutoNum type="alphaLcParenR"/>
            </a:pPr>
            <a:endParaRPr lang="en-US" i="1" dirty="0" smtClean="0"/>
          </a:p>
          <a:p>
            <a:pPr marL="514350" indent="-514350">
              <a:buFont typeface="+mj-lt"/>
              <a:buAutoNum type="alphaLcParenR"/>
            </a:pPr>
            <a:r>
              <a:rPr lang="en-US" i="1" dirty="0" smtClean="0"/>
              <a:t>Why does World Citizenship require an  awakened appreciation of our </a:t>
            </a:r>
            <a:r>
              <a:rPr lang="en-US" b="1" i="1" dirty="0" smtClean="0"/>
              <a:t>subjectivity</a:t>
            </a:r>
            <a:r>
              <a:rPr lang="en-US" i="1" dirty="0" smtClean="0"/>
              <a:t> and of the potentialities of </a:t>
            </a:r>
            <a:r>
              <a:rPr lang="en-US" b="1" i="1" dirty="0" smtClean="0"/>
              <a:t>the universal, plural self </a:t>
            </a:r>
            <a:r>
              <a:rPr lang="en-US" i="1" dirty="0" smtClean="0"/>
              <a:t>within us? </a:t>
            </a:r>
          </a:p>
          <a:p>
            <a:pPr marL="514350" indent="-514350">
              <a:buFont typeface="+mj-lt"/>
              <a:buAutoNum type="alphaLcParenR"/>
            </a:pPr>
            <a:endParaRPr lang="en-US" i="1" dirty="0" smtClean="0"/>
          </a:p>
          <a:p>
            <a:pPr marL="514350" indent="-514350">
              <a:buFont typeface="+mj-lt"/>
              <a:buAutoNum type="alphaLcParenR"/>
            </a:pPr>
            <a:r>
              <a:rPr lang="en-US" i="1" dirty="0" smtClean="0"/>
              <a:t>How is World Citizenship </a:t>
            </a:r>
            <a:r>
              <a:rPr lang="en-US" b="1" i="1" dirty="0" smtClean="0"/>
              <a:t>a political expression of universal love?  </a:t>
            </a:r>
            <a:r>
              <a:rPr lang="en-US" i="1" dirty="0" smtClean="0"/>
              <a:t>What are </a:t>
            </a:r>
            <a:r>
              <a:rPr lang="en-US" b="1" i="1" dirty="0" smtClean="0"/>
              <a:t>the actions</a:t>
            </a:r>
            <a:r>
              <a:rPr lang="en-US" i="1" dirty="0" smtClean="0"/>
              <a:t> and </a:t>
            </a:r>
            <a:r>
              <a:rPr lang="en-US" b="1" i="1" dirty="0" smtClean="0"/>
              <a:t>manifestations </a:t>
            </a:r>
            <a:r>
              <a:rPr lang="en-US" i="1" dirty="0" smtClean="0"/>
              <a:t>of this love in a New World Order of Peace and Justice?  </a:t>
            </a:r>
          </a:p>
          <a:p>
            <a:pPr marL="514350" indent="-514350">
              <a:buFont typeface="+mj-lt"/>
              <a:buAutoNum type="alphaLcParenR"/>
            </a:pPr>
            <a:endParaRPr lang="en-US" i="1" dirty="0" smtClean="0"/>
          </a:p>
          <a:p>
            <a:pPr marL="514350" indent="-514350">
              <a:buFont typeface="+mj-lt"/>
              <a:buAutoNum type="alphaLcParenR"/>
            </a:pPr>
            <a:r>
              <a:rPr lang="en-US" i="1" dirty="0" smtClean="0"/>
              <a:t>What are the </a:t>
            </a:r>
            <a:r>
              <a:rPr lang="en-US" b="1" i="1" dirty="0" smtClean="0"/>
              <a:t>‘terrors of globalization</a:t>
            </a:r>
            <a:r>
              <a:rPr lang="en-US" i="1" dirty="0" smtClean="0"/>
              <a:t>’ and how does  </a:t>
            </a:r>
            <a:r>
              <a:rPr lang="en-US" b="1" i="1" dirty="0" smtClean="0"/>
              <a:t>an ecological movement of localization</a:t>
            </a:r>
            <a:r>
              <a:rPr lang="en-US" i="1" dirty="0" smtClean="0"/>
              <a:t> serve to counter its spread and to encourage qualities of engaged citizenship?</a:t>
            </a:r>
          </a:p>
          <a:p>
            <a:pPr marL="514350" indent="-514350">
              <a:buFont typeface="+mj-lt"/>
              <a:buAutoNum type="alphaLcParenR"/>
            </a:pPr>
            <a:endParaRPr lang="en-US" i="1" dirty="0" smtClean="0"/>
          </a:p>
          <a:p>
            <a:pPr marL="514350" indent="-514350">
              <a:buFont typeface="+mj-lt"/>
              <a:buAutoNum type="alphaLcParenR"/>
            </a:pPr>
            <a:r>
              <a:rPr lang="en-US" i="1" dirty="0" smtClean="0"/>
              <a:t>What is a </a:t>
            </a:r>
            <a:r>
              <a:rPr lang="en-US" b="1" i="1" dirty="0" smtClean="0"/>
              <a:t>participatory democracy, </a:t>
            </a:r>
            <a:r>
              <a:rPr lang="en-US" i="1" dirty="0" smtClean="0"/>
              <a:t>what are </a:t>
            </a:r>
            <a:r>
              <a:rPr lang="en-US" b="1" i="1" dirty="0" smtClean="0"/>
              <a:t>its modes of relating and of action, </a:t>
            </a:r>
            <a:r>
              <a:rPr lang="en-US" i="1" dirty="0" smtClean="0"/>
              <a:t>how is it </a:t>
            </a:r>
            <a:r>
              <a:rPr lang="en-US" b="1" i="1" dirty="0" smtClean="0"/>
              <a:t>different from present constructions of democracy </a:t>
            </a:r>
            <a:r>
              <a:rPr lang="en-US" i="1" dirty="0" smtClean="0"/>
              <a:t>that are powered by money and party identification?</a:t>
            </a:r>
          </a:p>
          <a:p>
            <a:pPr marL="514350" indent="-514350">
              <a:buFont typeface="+mj-lt"/>
              <a:buAutoNum type="alphaLcParenR"/>
            </a:pPr>
            <a:endParaRPr lang="en-US" i="1" dirty="0" smtClean="0"/>
          </a:p>
          <a:p>
            <a:pPr marL="514350" indent="-514350">
              <a:buFont typeface="+mj-lt"/>
              <a:buAutoNum type="alphaLcParenR"/>
            </a:pPr>
            <a:r>
              <a:rPr lang="en-US" i="1" dirty="0" smtClean="0"/>
              <a:t>What are </a:t>
            </a:r>
            <a:r>
              <a:rPr lang="en-US" b="1" i="1" dirty="0" smtClean="0"/>
              <a:t>infrastructures</a:t>
            </a:r>
            <a:r>
              <a:rPr lang="en-US" i="1" dirty="0" smtClean="0"/>
              <a:t> that support both </a:t>
            </a:r>
            <a:r>
              <a:rPr lang="en-US" b="1" i="1" dirty="0" smtClean="0"/>
              <a:t>World Citizenship </a:t>
            </a:r>
            <a:r>
              <a:rPr lang="en-US" i="1" dirty="0" smtClean="0"/>
              <a:t>and </a:t>
            </a:r>
            <a:r>
              <a:rPr lang="en-US" b="1" i="1" dirty="0" smtClean="0"/>
              <a:t>local community flourishing</a:t>
            </a:r>
            <a:r>
              <a:rPr lang="en-US" i="1" dirty="0" smtClean="0"/>
              <a:t>?</a:t>
            </a:r>
          </a:p>
          <a:p>
            <a:pPr marL="514350" indent="-514350">
              <a:buFont typeface="+mj-lt"/>
              <a:buAutoNum type="alphaLcParenR"/>
            </a:pPr>
            <a:endParaRPr lang="en-US" i="1" dirty="0" smtClean="0"/>
          </a:p>
          <a:p>
            <a:pPr marL="0" indent="0">
              <a:buNone/>
            </a:pPr>
            <a:endParaRPr lang="en-US" i="1" dirty="0" smtClean="0"/>
          </a:p>
          <a:p>
            <a:pPr marL="514350" indent="-514350">
              <a:buFont typeface="+mj-lt"/>
              <a:buAutoNum type="alphaLcParenR"/>
            </a:pPr>
            <a:endParaRPr lang="en-US" i="1" dirty="0" smtClean="0"/>
          </a:p>
          <a:p>
            <a:pPr marL="514350" indent="-514350">
              <a:buFont typeface="+mj-lt"/>
              <a:buAutoNum type="alphaLcParenR"/>
            </a:pPr>
            <a:endParaRPr lang="en-US" i="1" dirty="0" smtClean="0"/>
          </a:p>
          <a:p>
            <a:pPr marL="514350" indent="-514350">
              <a:buFont typeface="+mj-lt"/>
              <a:buAutoNum type="arabicPeriod"/>
            </a:pPr>
            <a:endParaRPr lang="en-US" i="1" dirty="0"/>
          </a:p>
        </p:txBody>
      </p:sp>
    </p:spTree>
    <p:extLst>
      <p:ext uri="{BB962C8B-B14F-4D97-AF65-F5344CB8AC3E}">
        <p14:creationId xmlns:p14="http://schemas.microsoft.com/office/powerpoint/2010/main" xmlns="" val="4140942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2. </a:t>
            </a:r>
            <a:r>
              <a:rPr lang="en-US" b="1" dirty="0"/>
              <a:t>New Concepts and Vocabulary</a:t>
            </a:r>
          </a:p>
        </p:txBody>
      </p:sp>
      <p:sp>
        <p:nvSpPr>
          <p:cNvPr id="3" name="Content Placeholder 2"/>
          <p:cNvSpPr>
            <a:spLocks noGrp="1"/>
          </p:cNvSpPr>
          <p:nvPr>
            <p:ph idx="1"/>
          </p:nvPr>
        </p:nvSpPr>
        <p:spPr>
          <a:xfrm>
            <a:off x="457200" y="1447800"/>
            <a:ext cx="8229600" cy="4678369"/>
          </a:xfrm>
        </p:spPr>
        <p:txBody>
          <a:bodyPr>
            <a:normAutofit/>
          </a:bodyPr>
          <a:lstStyle/>
          <a:p>
            <a:pPr marL="0" indent="0">
              <a:buNone/>
            </a:pPr>
            <a:endParaRPr lang="en-US" dirty="0" smtClean="0"/>
          </a:p>
          <a:p>
            <a:pPr marL="0" indent="0">
              <a:buNone/>
            </a:pPr>
            <a:r>
              <a:rPr lang="en-US" dirty="0" smtClean="0"/>
              <a:t>Common Faculty- common knowledge</a:t>
            </a:r>
          </a:p>
          <a:p>
            <a:pPr marL="0" indent="0">
              <a:buNone/>
            </a:pPr>
            <a:endParaRPr lang="en-US" dirty="0" smtClean="0"/>
          </a:p>
          <a:p>
            <a:pPr>
              <a:buNone/>
            </a:pPr>
            <a:r>
              <a:rPr lang="en-US" dirty="0" smtClean="0"/>
              <a:t>    </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1292314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Qualities and Values </a:t>
            </a:r>
            <a:br>
              <a:rPr lang="en-US" b="1" dirty="0" smtClean="0"/>
            </a:br>
            <a:r>
              <a:rPr lang="en-US" b="1" dirty="0" smtClean="0"/>
              <a:t>within the  Social Body</a:t>
            </a:r>
            <a:endParaRPr lang="en-US" b="1" dirty="0"/>
          </a:p>
        </p:txBody>
      </p:sp>
      <p:sp>
        <p:nvSpPr>
          <p:cNvPr id="3" name="Content Placeholder 2"/>
          <p:cNvSpPr>
            <a:spLocks noGrp="1"/>
          </p:cNvSpPr>
          <p:nvPr>
            <p:ph idx="1"/>
          </p:nvPr>
        </p:nvSpPr>
        <p:spPr/>
        <p:txBody>
          <a:bodyPr>
            <a:normAutofit/>
          </a:bodyPr>
          <a:lstStyle/>
          <a:p>
            <a:pPr marL="0" indent="0">
              <a:buNone/>
            </a:pPr>
            <a:r>
              <a:rPr lang="en-US" dirty="0" smtClean="0"/>
              <a:t>Globalization		         New World Order</a:t>
            </a:r>
          </a:p>
          <a:p>
            <a:pPr marL="0" indent="0">
              <a:buNone/>
            </a:pPr>
            <a:r>
              <a:rPr lang="en-US" sz="1700" i="1" dirty="0" smtClean="0"/>
              <a:t>Neo-liberal market grid			Middle Way, River of Being</a:t>
            </a:r>
          </a:p>
          <a:p>
            <a:pPr marL="0" indent="0">
              <a:buNone/>
            </a:pPr>
            <a:r>
              <a:rPr lang="en-US" dirty="0" smtClean="0"/>
              <a:t>Fragmentation		         Harmonization</a:t>
            </a:r>
            <a:endParaRPr lang="en-US" dirty="0"/>
          </a:p>
          <a:p>
            <a:pPr marL="0" indent="0">
              <a:buNone/>
            </a:pPr>
            <a:r>
              <a:rPr lang="en-US" dirty="0" smtClean="0"/>
              <a:t>Homogenization 	         </a:t>
            </a:r>
            <a:r>
              <a:rPr lang="en-US" dirty="0"/>
              <a:t>Diversification</a:t>
            </a:r>
            <a:endParaRPr lang="en-US" dirty="0" smtClean="0"/>
          </a:p>
          <a:p>
            <a:pPr marL="0" indent="0">
              <a:buNone/>
            </a:pPr>
            <a:r>
              <a:rPr lang="en-US" sz="1800" i="1" dirty="0" smtClean="0"/>
              <a:t>Fungus </a:t>
            </a:r>
            <a:r>
              <a:rPr lang="en-US" sz="1800" i="1" dirty="0"/>
              <a:t>Kingdom </a:t>
            </a:r>
            <a:r>
              <a:rPr lang="en-US" sz="1800" i="1" dirty="0" smtClean="0"/>
              <a:t>		</a:t>
            </a:r>
            <a:r>
              <a:rPr lang="en-US" sz="1800" i="1" dirty="0"/>
              <a:t> </a:t>
            </a:r>
            <a:r>
              <a:rPr lang="en-US" sz="1800" i="1" dirty="0" smtClean="0"/>
              <a:t>		Plant </a:t>
            </a:r>
            <a:r>
              <a:rPr lang="en-US" sz="1800" i="1" dirty="0"/>
              <a:t>Kingdom</a:t>
            </a:r>
          </a:p>
          <a:p>
            <a:pPr marL="0" indent="0">
              <a:buNone/>
            </a:pPr>
            <a:r>
              <a:rPr lang="en-US" sz="1800" i="1" dirty="0" err="1" smtClean="0"/>
              <a:t>Fungibility</a:t>
            </a:r>
            <a:r>
              <a:rPr lang="en-US" sz="1800" i="1" dirty="0" smtClean="0"/>
              <a:t>				 Transpiration</a:t>
            </a:r>
          </a:p>
          <a:p>
            <a:pPr marL="0" indent="0">
              <a:buNone/>
            </a:pPr>
            <a:r>
              <a:rPr lang="en-US" dirty="0" err="1" smtClean="0"/>
              <a:t>Commodified</a:t>
            </a:r>
            <a:r>
              <a:rPr lang="en-US" dirty="0" smtClean="0"/>
              <a:t> Space	         </a:t>
            </a:r>
            <a:r>
              <a:rPr lang="en-US" sz="3000" dirty="0" err="1" smtClean="0"/>
              <a:t>Body~Place~Commons</a:t>
            </a:r>
            <a:endParaRPr lang="en-US" sz="3000" dirty="0" smtClean="0"/>
          </a:p>
          <a:p>
            <a:pPr marL="0" indent="0">
              <a:buNone/>
            </a:pPr>
            <a:r>
              <a:rPr lang="en-US" sz="1800" i="1" dirty="0" smtClean="0"/>
              <a:t>citizen as consumer				ecological citizen</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2519844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Qualities of the Citizen </a:t>
            </a:r>
            <a:br>
              <a:rPr lang="en-US" b="1" dirty="0" smtClean="0"/>
            </a:br>
            <a:r>
              <a:rPr lang="en-US" b="1" dirty="0" smtClean="0"/>
              <a:t>and Ways of Relating</a:t>
            </a:r>
            <a:endParaRPr lang="en-US" b="1" dirty="0"/>
          </a:p>
        </p:txBody>
      </p:sp>
      <p:sp>
        <p:nvSpPr>
          <p:cNvPr id="3" name="Content Placeholder 2"/>
          <p:cNvSpPr>
            <a:spLocks noGrp="1"/>
          </p:cNvSpPr>
          <p:nvPr>
            <p:ph idx="1"/>
          </p:nvPr>
        </p:nvSpPr>
        <p:spPr/>
        <p:txBody>
          <a:bodyPr>
            <a:normAutofit fontScale="77500" lnSpcReduction="20000"/>
          </a:bodyPr>
          <a:lstStyle/>
          <a:p>
            <a:pPr>
              <a:buNone/>
            </a:pPr>
            <a:endParaRPr lang="en-US" dirty="0" smtClean="0"/>
          </a:p>
          <a:p>
            <a:pPr>
              <a:buNone/>
            </a:pPr>
            <a:r>
              <a:rPr lang="en-US" dirty="0" smtClean="0"/>
              <a:t>Subject of the State</a:t>
            </a:r>
            <a:r>
              <a:rPr lang="en-US" i="1" dirty="0" smtClean="0"/>
              <a:t>		</a:t>
            </a:r>
            <a:r>
              <a:rPr lang="en-US" dirty="0" smtClean="0"/>
              <a:t>Subject of Mystery</a:t>
            </a:r>
            <a:r>
              <a:rPr lang="en-US" i="1" dirty="0" smtClean="0"/>
              <a:t>			</a:t>
            </a:r>
            <a:r>
              <a:rPr lang="en-US" sz="2000" i="1" dirty="0" smtClean="0"/>
              <a:t>                                		Omniscience, Most Great Spirit, God, Truth                                                                                                        					</a:t>
            </a:r>
          </a:p>
          <a:p>
            <a:pPr>
              <a:buNone/>
            </a:pPr>
            <a:r>
              <a:rPr lang="en-US" sz="3500" dirty="0" smtClean="0"/>
              <a:t>Passivity 			Engagement</a:t>
            </a:r>
          </a:p>
          <a:p>
            <a:pPr>
              <a:buNone/>
            </a:pPr>
            <a:r>
              <a:rPr lang="en-US" sz="2000" i="1" dirty="0" smtClean="0"/>
              <a:t>	 Consumption of society 	 	Creation of society 							deep reflection &amp; action tendency</a:t>
            </a:r>
          </a:p>
          <a:p>
            <a:pPr>
              <a:buNone/>
            </a:pPr>
            <a:endParaRPr lang="en-US" sz="2000" i="1" dirty="0" smtClean="0"/>
          </a:p>
          <a:p>
            <a:pPr>
              <a:buNone/>
            </a:pPr>
            <a:r>
              <a:rPr lang="en-US" dirty="0" smtClean="0"/>
              <a:t>Green-washing		 Compassionate                </a:t>
            </a:r>
          </a:p>
          <a:p>
            <a:pPr>
              <a:buNone/>
            </a:pPr>
            <a:r>
              <a:rPr lang="en-US" dirty="0" smtClean="0"/>
              <a:t>white-washing 		 Confrontation</a:t>
            </a:r>
          </a:p>
          <a:p>
            <a:pPr>
              <a:buNone/>
            </a:pPr>
            <a:r>
              <a:rPr lang="en-US" sz="2000" dirty="0" smtClean="0"/>
              <a:t>     </a:t>
            </a:r>
            <a:r>
              <a:rPr lang="en-US" sz="2000" i="1" dirty="0" smtClean="0"/>
              <a:t>status quo ‘polite’ civility		   transformative perception and 	agreement</a:t>
            </a:r>
          </a:p>
          <a:p>
            <a:pPr>
              <a:buNone/>
            </a:pPr>
            <a:endParaRPr lang="en-US" sz="2000" i="1" dirty="0" smtClean="0"/>
          </a:p>
          <a:p>
            <a:pPr>
              <a:buNone/>
            </a:pPr>
            <a:r>
              <a:rPr lang="en-US" sz="3300" dirty="0" smtClean="0"/>
              <a:t>Pseudo-community	            	Genuine Community</a:t>
            </a:r>
          </a:p>
          <a:p>
            <a:pPr>
              <a:buNone/>
            </a:pPr>
            <a:endParaRPr lang="en-US" sz="2000" i="1"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Concepts Related to Claiming </a:t>
            </a:r>
            <a:br>
              <a:rPr lang="en-US" b="1" dirty="0" smtClean="0"/>
            </a:br>
            <a:r>
              <a:rPr lang="en-US" b="1" dirty="0" smtClean="0"/>
              <a:t>a World-in-Common</a:t>
            </a:r>
            <a:endParaRPr lang="en-US" b="1" dirty="0"/>
          </a:p>
        </p:txBody>
      </p:sp>
      <p:sp>
        <p:nvSpPr>
          <p:cNvPr id="3" name="Content Placeholder 2"/>
          <p:cNvSpPr>
            <a:spLocks noGrp="1"/>
          </p:cNvSpPr>
          <p:nvPr>
            <p:ph idx="1"/>
          </p:nvPr>
        </p:nvSpPr>
        <p:spPr>
          <a:xfrm>
            <a:off x="457200" y="1447800"/>
            <a:ext cx="8458200" cy="4678369"/>
          </a:xfrm>
        </p:spPr>
        <p:txBody>
          <a:bodyPr>
            <a:normAutofit/>
          </a:bodyPr>
          <a:lstStyle/>
          <a:p>
            <a:pPr marL="0" indent="0">
              <a:buNone/>
            </a:pPr>
            <a:r>
              <a:rPr lang="en-US" sz="2800" dirty="0" smtClean="0"/>
              <a:t>‘Replacing space with time’</a:t>
            </a:r>
          </a:p>
          <a:p>
            <a:pPr marL="0" indent="0">
              <a:buNone/>
            </a:pPr>
            <a:r>
              <a:rPr lang="en-US" sz="2800" dirty="0" smtClean="0"/>
              <a:t> ‘Re-scale </a:t>
            </a:r>
            <a:r>
              <a:rPr lang="en-US" sz="2800" dirty="0"/>
              <a:t>temporal and spatial </a:t>
            </a:r>
            <a:r>
              <a:rPr lang="en-US" sz="2800" dirty="0" smtClean="0"/>
              <a:t>being’ </a:t>
            </a:r>
          </a:p>
          <a:p>
            <a:pPr marL="0" indent="0">
              <a:buNone/>
            </a:pPr>
            <a:r>
              <a:rPr lang="en-US" sz="2800" b="1" dirty="0"/>
              <a:t>	</a:t>
            </a:r>
            <a:r>
              <a:rPr lang="en-US" sz="2800" b="1" dirty="0" smtClean="0"/>
              <a:t>FULL LIFE ROUND</a:t>
            </a:r>
          </a:p>
          <a:p>
            <a:pPr marL="0" indent="0">
              <a:buNone/>
            </a:pPr>
            <a:endParaRPr lang="en-US" sz="2800" b="1" dirty="0" smtClean="0"/>
          </a:p>
          <a:p>
            <a:pPr marL="0" indent="0">
              <a:buNone/>
            </a:pPr>
            <a:endParaRPr lang="en-US" sz="2800" b="1" dirty="0" smtClean="0"/>
          </a:p>
          <a:p>
            <a:pPr marL="0" indent="0">
              <a:buNone/>
            </a:pPr>
            <a:endParaRPr lang="en-US" sz="2800" dirty="0" smtClean="0"/>
          </a:p>
          <a:p>
            <a:pPr marL="0" indent="0">
              <a:buNone/>
            </a:pPr>
            <a:endParaRPr lang="en-US" sz="2800" dirty="0" smtClean="0"/>
          </a:p>
          <a:p>
            <a:pPr marL="0" indent="0">
              <a:buNone/>
            </a:pPr>
            <a:endParaRPr lang="en-US" sz="2800" dirty="0" smtClean="0"/>
          </a:p>
          <a:p>
            <a:pPr marL="0" indent="0">
              <a:buNone/>
            </a:pPr>
            <a:endParaRPr lang="en-US" sz="2800" dirty="0" smtClean="0"/>
          </a:p>
          <a:p>
            <a:pPr marL="0" indent="0">
              <a:buNone/>
            </a:pPr>
            <a:endParaRPr lang="en-US" sz="4900" dirty="0"/>
          </a:p>
          <a:p>
            <a:pPr marL="0" indent="0">
              <a:buNone/>
            </a:pPr>
            <a:endParaRPr lang="en-US" sz="4900" dirty="0" smtClean="0"/>
          </a:p>
          <a:p>
            <a:pPr marL="0" indent="0">
              <a:buNone/>
            </a:pPr>
            <a:endParaRPr lang="en-US" sz="4900" dirty="0"/>
          </a:p>
          <a:p>
            <a:pPr marL="0" indent="0">
              <a:buNone/>
            </a:pPr>
            <a:endParaRPr lang="en-US" sz="5000" dirty="0" smtClean="0"/>
          </a:p>
          <a:p>
            <a:pPr marL="0" indent="0">
              <a:buNone/>
            </a:pPr>
            <a:endParaRPr lang="en-US" sz="3300" dirty="0"/>
          </a:p>
          <a:p>
            <a:pPr marL="0" indent="0">
              <a:buNone/>
            </a:pPr>
            <a:endParaRPr lang="en-US" sz="3300" dirty="0"/>
          </a:p>
        </p:txBody>
      </p:sp>
      <p:pic>
        <p:nvPicPr>
          <p:cNvPr id="4" name="Picture 3" descr="scan0001.jpg"/>
          <p:cNvPicPr>
            <a:picLocks noChangeAspect="1"/>
          </p:cNvPicPr>
          <p:nvPr/>
        </p:nvPicPr>
        <p:blipFill>
          <a:blip r:embed="rId2" cstate="print"/>
          <a:srcRect l="10907" t="4444" r="14817" b="56667"/>
          <a:stretch>
            <a:fillRect/>
          </a:stretch>
        </p:blipFill>
        <p:spPr>
          <a:xfrm>
            <a:off x="914399" y="3048000"/>
            <a:ext cx="4196953"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6019800" y="3657600"/>
            <a:ext cx="2819400" cy="1200329"/>
          </a:xfrm>
          <a:prstGeom prst="rect">
            <a:avLst/>
          </a:prstGeom>
          <a:solidFill>
            <a:schemeClr val="accent1">
              <a:lumMod val="60000"/>
              <a:lumOff val="40000"/>
            </a:schemeClr>
          </a:solidFill>
          <a:ln w="38100">
            <a:solidFill>
              <a:schemeClr val="tx1"/>
            </a:solidFill>
          </a:ln>
        </p:spPr>
        <p:txBody>
          <a:bodyPr wrap="square">
            <a:spAutoFit/>
          </a:bodyPr>
          <a:lstStyle/>
          <a:p>
            <a:pPr lvl="1">
              <a:buNone/>
            </a:pPr>
            <a:r>
              <a:rPr lang="en-US" b="1" dirty="0" smtClean="0"/>
              <a:t>‘</a:t>
            </a:r>
            <a:r>
              <a:rPr lang="en-US" b="1" i="1" dirty="0" smtClean="0"/>
              <a:t>Art should imitate nature in its mode of operation not in its natural appearances.</a:t>
            </a:r>
            <a:r>
              <a:rPr lang="en-US" b="1" dirty="0" smtClean="0"/>
              <a:t>’</a:t>
            </a:r>
          </a:p>
        </p:txBody>
      </p:sp>
    </p:spTree>
    <p:extLst>
      <p:ext uri="{BB962C8B-B14F-4D97-AF65-F5344CB8AC3E}">
        <p14:creationId xmlns:p14="http://schemas.microsoft.com/office/powerpoint/2010/main" xmlns="" val="2900610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Concepts Related to </a:t>
            </a:r>
            <a:br>
              <a:rPr lang="en-US" b="1" dirty="0" smtClean="0"/>
            </a:br>
            <a:r>
              <a:rPr lang="en-US" b="1" dirty="0" smtClean="0"/>
              <a:t>Birthing a New World Order of Peace</a:t>
            </a:r>
            <a:endParaRPr lang="en-US" b="1" dirty="0"/>
          </a:p>
        </p:txBody>
      </p:sp>
      <p:sp>
        <p:nvSpPr>
          <p:cNvPr id="3" name="Content Placeholder 2"/>
          <p:cNvSpPr>
            <a:spLocks noGrp="1"/>
          </p:cNvSpPr>
          <p:nvPr>
            <p:ph idx="1"/>
          </p:nvPr>
        </p:nvSpPr>
        <p:spPr/>
        <p:txBody>
          <a:bodyPr/>
          <a:lstStyle/>
          <a:p>
            <a:pPr marL="0" indent="0">
              <a:buNone/>
            </a:pPr>
            <a:r>
              <a:rPr lang="en-US" dirty="0"/>
              <a:t>Nascent ‘</a:t>
            </a:r>
            <a:r>
              <a:rPr lang="en-US" dirty="0" err="1"/>
              <a:t>imaginarius</a:t>
            </a:r>
            <a:r>
              <a:rPr lang="en-US" dirty="0"/>
              <a:t>’</a:t>
            </a:r>
          </a:p>
          <a:p>
            <a:pPr marL="0" indent="0">
              <a:buNone/>
            </a:pPr>
            <a:endParaRPr lang="en-US" dirty="0"/>
          </a:p>
          <a:p>
            <a:pPr marL="0" indent="0">
              <a:buNone/>
            </a:pPr>
            <a:r>
              <a:rPr lang="en-US" dirty="0"/>
              <a:t>Idealism, the Faithful Lover </a:t>
            </a:r>
            <a:r>
              <a:rPr lang="en-US" dirty="0" smtClean="0"/>
              <a:t>archetype, Paradise of Perfection</a:t>
            </a:r>
            <a:endParaRPr lang="en-US" dirty="0"/>
          </a:p>
          <a:p>
            <a:pPr marL="0" indent="0">
              <a:buNone/>
            </a:pPr>
            <a:endParaRPr lang="en-US" dirty="0"/>
          </a:p>
          <a:p>
            <a:pPr marL="0" indent="0">
              <a:buNone/>
            </a:pPr>
            <a:r>
              <a:rPr lang="en-US" dirty="0"/>
              <a:t>Trustworthiness- Neural Pillars of </a:t>
            </a:r>
            <a:r>
              <a:rPr lang="en-US" dirty="0" smtClean="0"/>
              <a:t>Wisdom– Human Security</a:t>
            </a:r>
            <a:endParaRPr lang="en-US" dirty="0"/>
          </a:p>
          <a:p>
            <a:pPr marL="0" indent="0">
              <a:buNone/>
            </a:pPr>
            <a:endParaRPr lang="en-US" dirty="0"/>
          </a:p>
        </p:txBody>
      </p:sp>
    </p:spTree>
    <p:extLst>
      <p:ext uri="{BB962C8B-B14F-4D97-AF65-F5344CB8AC3E}">
        <p14:creationId xmlns:p14="http://schemas.microsoft.com/office/powerpoint/2010/main" xmlns="" val="116662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Concepts Related to </a:t>
            </a:r>
            <a:br>
              <a:rPr lang="en-US" b="1" dirty="0" smtClean="0"/>
            </a:br>
            <a:r>
              <a:rPr lang="en-US" b="1" dirty="0" smtClean="0"/>
              <a:t>Outcomes and Actions</a:t>
            </a:r>
            <a:endParaRPr lang="en-US" b="1" dirty="0"/>
          </a:p>
        </p:txBody>
      </p:sp>
      <p:sp>
        <p:nvSpPr>
          <p:cNvPr id="3" name="Content Placeholder 2"/>
          <p:cNvSpPr>
            <a:spLocks noGrp="1"/>
          </p:cNvSpPr>
          <p:nvPr>
            <p:ph idx="1"/>
          </p:nvPr>
        </p:nvSpPr>
        <p:spPr/>
        <p:txBody>
          <a:bodyPr>
            <a:normAutofit/>
          </a:bodyPr>
          <a:lstStyle/>
          <a:p>
            <a:pPr>
              <a:buNone/>
            </a:pPr>
            <a:endParaRPr lang="en-US" dirty="0" smtClean="0"/>
          </a:p>
          <a:p>
            <a:pPr>
              <a:buNone/>
            </a:pPr>
            <a:r>
              <a:rPr lang="en-US" dirty="0" smtClean="0"/>
              <a:t>Utopianism			Practical spirituality</a:t>
            </a:r>
          </a:p>
          <a:p>
            <a:pPr>
              <a:buNone/>
            </a:pPr>
            <a:r>
              <a:rPr lang="en-US" sz="2400" i="1" dirty="0" smtClean="0"/>
              <a:t>positivism, optimism			realism, unified body </a:t>
            </a:r>
          </a:p>
          <a:p>
            <a:pPr>
              <a:buNone/>
            </a:pPr>
            <a:endParaRPr lang="en-US" dirty="0" smtClean="0"/>
          </a:p>
          <a:p>
            <a:pPr>
              <a:buNone/>
            </a:pPr>
            <a:r>
              <a:rPr lang="en-US" dirty="0" smtClean="0"/>
              <a:t>Externalization			Integration</a:t>
            </a:r>
          </a:p>
          <a:p>
            <a:pPr>
              <a:buNone/>
            </a:pPr>
            <a:r>
              <a:rPr lang="en-US" sz="2400" i="1" dirty="0" smtClean="0"/>
              <a:t>‘black box’ decisions			inclusive, integrity decisions</a:t>
            </a:r>
          </a:p>
          <a:p>
            <a:pPr>
              <a:buNone/>
            </a:pPr>
            <a:endParaRPr lang="en-US" sz="2400" i="1" dirty="0" smtClean="0"/>
          </a:p>
          <a:p>
            <a:pPr>
              <a:buNone/>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Concepts Related to </a:t>
            </a:r>
            <a:br>
              <a:rPr lang="en-US" b="1" dirty="0" smtClean="0"/>
            </a:br>
            <a:r>
              <a:rPr lang="en-US" b="1" dirty="0" smtClean="0"/>
              <a:t>Individual and Social Transformation</a:t>
            </a:r>
            <a:endParaRPr lang="en-US" b="1"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Regenerative Emotions</a:t>
            </a:r>
          </a:p>
          <a:p>
            <a:pPr marL="0" indent="0">
              <a:buNone/>
            </a:pPr>
            <a:endParaRPr lang="en-US" dirty="0"/>
          </a:p>
          <a:p>
            <a:pPr marL="0" indent="0">
              <a:buNone/>
            </a:pPr>
            <a:r>
              <a:rPr lang="en-US" dirty="0" smtClean="0"/>
              <a:t>Communal Lament</a:t>
            </a:r>
          </a:p>
          <a:p>
            <a:pPr marL="0" indent="0">
              <a:buNone/>
            </a:pPr>
            <a:endParaRPr lang="en-US" dirty="0"/>
          </a:p>
          <a:p>
            <a:pPr marL="0" indent="0">
              <a:buNone/>
            </a:pPr>
            <a:r>
              <a:rPr lang="en-US" dirty="0" smtClean="0"/>
              <a:t>Cognitive </a:t>
            </a:r>
            <a:r>
              <a:rPr lang="en-US" dirty="0" err="1" smtClean="0"/>
              <a:t>Accomodations</a:t>
            </a:r>
            <a:r>
              <a:rPr lang="en-US" dirty="0" smtClean="0"/>
              <a:t> to Grandeur</a:t>
            </a:r>
          </a:p>
          <a:p>
            <a:pPr marL="0" indent="0">
              <a:buNone/>
            </a:pPr>
            <a:endParaRPr lang="en-US" dirty="0" smtClean="0"/>
          </a:p>
          <a:p>
            <a:pPr marL="0" indent="0">
              <a:buNone/>
            </a:pPr>
            <a:r>
              <a:rPr lang="en-US" dirty="0" smtClean="0"/>
              <a:t>Radical Beauty- Esthetics</a:t>
            </a:r>
          </a:p>
          <a:p>
            <a:pPr marL="0" indent="0">
              <a:buNone/>
            </a:pPr>
            <a:endParaRPr lang="en-US" dirty="0"/>
          </a:p>
          <a:p>
            <a:pPr marL="0" indent="0">
              <a:buNone/>
            </a:pPr>
            <a:r>
              <a:rPr lang="en-US" dirty="0" err="1" smtClean="0"/>
              <a:t>Cosmopoetic</a:t>
            </a:r>
            <a:r>
              <a:rPr lang="en-US" dirty="0" smtClean="0"/>
              <a:t> </a:t>
            </a:r>
            <a:r>
              <a:rPr lang="en-US" dirty="0"/>
              <a:t>play; </a:t>
            </a:r>
            <a:r>
              <a:rPr lang="en-US" dirty="0" err="1" smtClean="0"/>
              <a:t>Cosmogenesis</a:t>
            </a:r>
            <a:endParaRPr lang="en-US" dirty="0" smtClean="0"/>
          </a:p>
          <a:p>
            <a:pPr marL="0" indent="0">
              <a:buNone/>
            </a:pPr>
            <a:endParaRPr lang="en-US" dirty="0" smtClean="0"/>
          </a:p>
          <a:p>
            <a:pPr marL="0" indent="0">
              <a:buNone/>
            </a:pPr>
            <a:r>
              <a:rPr lang="en-US" dirty="0" smtClean="0"/>
              <a:t>Unbiased Reasoning- ‘High’ Reasoning</a:t>
            </a:r>
            <a:endParaRPr lang="en-US" dirty="0"/>
          </a:p>
          <a:p>
            <a:pPr marL="0" indent="0">
              <a:buNone/>
            </a:pPr>
            <a:endParaRPr lang="en-US" dirty="0"/>
          </a:p>
        </p:txBody>
      </p:sp>
    </p:spTree>
    <p:extLst>
      <p:ext uri="{BB962C8B-B14F-4D97-AF65-F5344CB8AC3E}">
        <p14:creationId xmlns:p14="http://schemas.microsoft.com/office/powerpoint/2010/main" xmlns="" val="2534759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Concepts Related to </a:t>
            </a:r>
            <a:br>
              <a:rPr lang="en-US" b="1" dirty="0" smtClean="0"/>
            </a:br>
            <a:r>
              <a:rPr lang="en-US" b="1" dirty="0" smtClean="0"/>
              <a:t>New Infrastructures </a:t>
            </a:r>
            <a:br>
              <a:rPr lang="en-US" b="1" dirty="0" smtClean="0"/>
            </a:br>
            <a:r>
              <a:rPr lang="en-US" b="1" dirty="0" smtClean="0"/>
              <a:t>for Universal Democracy </a:t>
            </a:r>
            <a:endParaRPr lang="en-US" b="1" dirty="0"/>
          </a:p>
        </p:txBody>
      </p:sp>
      <p:sp>
        <p:nvSpPr>
          <p:cNvPr id="3" name="Content Placeholder 2"/>
          <p:cNvSpPr>
            <a:spLocks noGrp="1"/>
          </p:cNvSpPr>
          <p:nvPr>
            <p:ph idx="1"/>
          </p:nvPr>
        </p:nvSpPr>
        <p:spPr>
          <a:xfrm>
            <a:off x="457200" y="1905000"/>
            <a:ext cx="8229600" cy="4221169"/>
          </a:xfrm>
        </p:spPr>
        <p:txBody>
          <a:bodyPr>
            <a:normAutofit fontScale="85000" lnSpcReduction="20000"/>
          </a:bodyPr>
          <a:lstStyle/>
          <a:p>
            <a:pPr>
              <a:buNone/>
            </a:pPr>
            <a:endParaRPr lang="en-US" dirty="0" smtClean="0"/>
          </a:p>
          <a:p>
            <a:r>
              <a:rPr lang="en-US" dirty="0" smtClean="0"/>
              <a:t>Community Learning and Education</a:t>
            </a:r>
          </a:p>
          <a:p>
            <a:r>
              <a:rPr lang="en-US" dirty="0" smtClean="0"/>
              <a:t>Community Making Process</a:t>
            </a:r>
          </a:p>
          <a:p>
            <a:r>
              <a:rPr lang="en-US" dirty="0" smtClean="0"/>
              <a:t>Participatory Action Research</a:t>
            </a:r>
          </a:p>
          <a:p>
            <a:r>
              <a:rPr lang="en-US" dirty="0" smtClean="0"/>
              <a:t>Eco-Community Mapping</a:t>
            </a:r>
          </a:p>
          <a:p>
            <a:r>
              <a:rPr lang="en-US" dirty="0" smtClean="0"/>
              <a:t>Civic and Creative Arts Renewal</a:t>
            </a:r>
          </a:p>
          <a:p>
            <a:r>
              <a:rPr lang="en-US" dirty="0" smtClean="0"/>
              <a:t>Interfaith Gatherings</a:t>
            </a:r>
          </a:p>
          <a:p>
            <a:r>
              <a:rPr lang="en-US" dirty="0" smtClean="0"/>
              <a:t>Open Mass Communication– radio, television, film, newspaper, public announcements, street theater, music</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3.  Theme and Opening Quotes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Give us back our suffering, we cry to Heaven in our hearts—suffering rather than indifferentism; for out of nothing comes nothing.  But out of suffering may come the cure.  Better have pain than paralysis!  A hundred struggle and drown in the breakers.  </a:t>
            </a:r>
            <a:r>
              <a:rPr lang="en-US" b="1" i="1" dirty="0" smtClean="0"/>
              <a:t>One discovers the new world</a:t>
            </a:r>
            <a:r>
              <a:rPr lang="en-US" dirty="0" smtClean="0"/>
              <a:t>.  But rather, ten times rather, die in the surf, </a:t>
            </a:r>
            <a:r>
              <a:rPr lang="en-US" b="1" i="1" dirty="0" smtClean="0"/>
              <a:t>heralding the way to that new world</a:t>
            </a:r>
            <a:r>
              <a:rPr lang="en-US" dirty="0" smtClean="0"/>
              <a:t>, than stand idly on the shore!  (</a:t>
            </a:r>
            <a:r>
              <a:rPr lang="en-US" i="1" dirty="0" smtClean="0"/>
              <a:t>Florence Nightingale</a:t>
            </a:r>
            <a:r>
              <a:rPr lang="en-US" dirty="0" smtClean="0"/>
              <a:t>, </a:t>
            </a:r>
            <a:r>
              <a:rPr lang="en-US" u="sng" dirty="0" smtClean="0"/>
              <a:t>Cassandra</a:t>
            </a:r>
            <a:r>
              <a:rPr lang="en-US" dirty="0" smtClean="0"/>
              <a:t>, 1860)</a:t>
            </a: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  </a:t>
            </a:r>
            <a:endParaRPr lang="en-US" dirty="0"/>
          </a:p>
        </p:txBody>
      </p:sp>
      <p:sp>
        <p:nvSpPr>
          <p:cNvPr id="3" name="Content Placeholder 2"/>
          <p:cNvSpPr>
            <a:spLocks noGrp="1"/>
          </p:cNvSpPr>
          <p:nvPr>
            <p:ph idx="1"/>
          </p:nvPr>
        </p:nvSpPr>
        <p:spPr>
          <a:xfrm>
            <a:off x="457200" y="990600"/>
            <a:ext cx="8229600" cy="5135569"/>
          </a:xfrm>
        </p:spPr>
        <p:txBody>
          <a:bodyPr>
            <a:normAutofit fontScale="77500" lnSpcReduction="20000"/>
          </a:bodyPr>
          <a:lstStyle/>
          <a:p>
            <a:pPr marL="0" indent="0">
              <a:buNone/>
            </a:pPr>
            <a:r>
              <a:rPr lang="en-US" dirty="0" smtClean="0"/>
              <a:t>Consider the days of Jesus, when there was only a small body of people, and then observe the great tree which grew from that seed and what an abundant fruit it produced.  This is greater than that, forasmuch as it is the calling of the Lord of Hosts and the voice of the trumpet of the living God; it is </a:t>
            </a:r>
            <a:r>
              <a:rPr lang="en-US" b="1" i="1" dirty="0" smtClean="0"/>
              <a:t>the summons unto the harmony and unison of the world</a:t>
            </a:r>
            <a:r>
              <a:rPr lang="en-US" dirty="0" smtClean="0"/>
              <a:t>, and it is </a:t>
            </a:r>
            <a:r>
              <a:rPr lang="en-US" b="1" i="1" dirty="0" smtClean="0"/>
              <a:t>the banner of faithfulness, trustworthiness and friendship among the different nations and sects of the universe</a:t>
            </a:r>
            <a:r>
              <a:rPr lang="en-US" dirty="0" smtClean="0"/>
              <a:t>; it is the light of the Sun of truth and the spirituality of the Majestic One.  Verily this great cycle will encompass all the horizons and </a:t>
            </a:r>
            <a:r>
              <a:rPr lang="en-US" b="1" i="1" dirty="0" smtClean="0"/>
              <a:t>ultimately all the nations will gather together under this standard.</a:t>
            </a:r>
            <a:r>
              <a:rPr lang="en-US" dirty="0" smtClean="0"/>
              <a:t>  </a:t>
            </a:r>
          </a:p>
          <a:p>
            <a:pPr marL="0" indent="0">
              <a:buNone/>
            </a:pPr>
            <a:endParaRPr lang="en-US" dirty="0" smtClean="0"/>
          </a:p>
          <a:p>
            <a:pPr marL="0" indent="0">
              <a:buNone/>
            </a:pPr>
            <a:r>
              <a:rPr lang="en-US" dirty="0" smtClean="0"/>
              <a:t>--</a:t>
            </a:r>
            <a:r>
              <a:rPr lang="en-US" dirty="0" err="1" smtClean="0"/>
              <a:t>Abdu’l-Baha</a:t>
            </a:r>
            <a:r>
              <a:rPr lang="en-US" dirty="0" smtClean="0"/>
              <a:t>, Baha’i Writings</a:t>
            </a:r>
          </a:p>
          <a:p>
            <a:pPr marL="0" indent="0">
              <a:buNone/>
            </a:pPr>
            <a:endParaRPr lang="en-US" dirty="0"/>
          </a:p>
        </p:txBody>
      </p:sp>
    </p:spTree>
    <p:extLst>
      <p:ext uri="{BB962C8B-B14F-4D97-AF65-F5344CB8AC3E}">
        <p14:creationId xmlns:p14="http://schemas.microsoft.com/office/powerpoint/2010/main" xmlns="" val="1732818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buNone/>
            </a:pPr>
            <a:r>
              <a:rPr lang="en-US" b="1" dirty="0" smtClean="0"/>
              <a:t>A New Language</a:t>
            </a:r>
            <a:endParaRPr lang="en-US" dirty="0" smtClean="0"/>
          </a:p>
          <a:p>
            <a:pPr>
              <a:buNone/>
            </a:pPr>
            <a:r>
              <a:rPr lang="en-US" dirty="0" smtClean="0"/>
              <a:t>Oh friend</a:t>
            </a:r>
          </a:p>
          <a:p>
            <a:pPr>
              <a:buNone/>
            </a:pPr>
            <a:r>
              <a:rPr lang="en-US" dirty="0" smtClean="0"/>
              <a:t>	You said</a:t>
            </a:r>
          </a:p>
          <a:p>
            <a:pPr>
              <a:buNone/>
            </a:pPr>
            <a:r>
              <a:rPr lang="en-US" dirty="0" smtClean="0"/>
              <a:t>            </a:t>
            </a:r>
            <a:r>
              <a:rPr lang="en-US" b="1" dirty="0" smtClean="0">
                <a:solidFill>
                  <a:srgbClr val="0C1C6A"/>
                </a:solidFill>
              </a:rPr>
              <a:t>We need a new language</a:t>
            </a:r>
          </a:p>
          <a:p>
            <a:pPr>
              <a:buNone/>
            </a:pPr>
            <a:r>
              <a:rPr lang="en-US" dirty="0" smtClean="0"/>
              <a:t>	A new </a:t>
            </a:r>
            <a:r>
              <a:rPr lang="en-US" i="1" dirty="0" err="1" smtClean="0"/>
              <a:t>sadhana</a:t>
            </a:r>
            <a:r>
              <a:rPr lang="en-US" dirty="0" smtClean="0"/>
              <a:t> of words and </a:t>
            </a:r>
            <a:r>
              <a:rPr lang="en-US" i="1" dirty="0" err="1" smtClean="0"/>
              <a:t>tapasya</a:t>
            </a:r>
            <a:r>
              <a:rPr lang="en-US" dirty="0" smtClean="0"/>
              <a:t> of worlds</a:t>
            </a:r>
          </a:p>
          <a:p>
            <a:pPr>
              <a:buNone/>
            </a:pPr>
            <a:r>
              <a:rPr lang="en-US" dirty="0" smtClean="0"/>
              <a:t>	This is not a language of victory</a:t>
            </a:r>
          </a:p>
          <a:p>
            <a:pPr>
              <a:buNone/>
            </a:pPr>
            <a:r>
              <a:rPr lang="en-US" dirty="0" smtClean="0"/>
              <a:t>	Nor is one of self-advertisement and aggrandizement</a:t>
            </a:r>
          </a:p>
          <a:p>
            <a:pPr>
              <a:buNone/>
            </a:pPr>
            <a:r>
              <a:rPr lang="en-US" dirty="0" smtClean="0"/>
              <a:t>	Neither is it a language of doomsday</a:t>
            </a:r>
          </a:p>
          <a:p>
            <a:pPr>
              <a:buNone/>
            </a:pPr>
            <a:r>
              <a:rPr lang="en-US" dirty="0" smtClean="0"/>
              <a:t>	</a:t>
            </a:r>
            <a:r>
              <a:rPr lang="en-US" b="1" dirty="0" smtClean="0">
                <a:solidFill>
                  <a:srgbClr val="002060"/>
                </a:solidFill>
              </a:rPr>
              <a:t>This is a language of walking our ways together</a:t>
            </a:r>
          </a:p>
          <a:p>
            <a:pPr>
              <a:buNone/>
            </a:pPr>
            <a:r>
              <a:rPr lang="en-US" dirty="0" smtClean="0"/>
              <a:t>	Walking our dreams, </a:t>
            </a:r>
            <a:r>
              <a:rPr lang="en-US" b="1" i="1" dirty="0" err="1" smtClean="0">
                <a:solidFill>
                  <a:srgbClr val="002060"/>
                </a:solidFill>
              </a:rPr>
              <a:t>sadhana</a:t>
            </a:r>
            <a:r>
              <a:rPr lang="en-US" b="1" dirty="0" smtClean="0">
                <a:solidFill>
                  <a:srgbClr val="002060"/>
                </a:solidFill>
              </a:rPr>
              <a:t> and struggle</a:t>
            </a:r>
          </a:p>
          <a:p>
            <a:pPr>
              <a:buNone/>
            </a:pP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dirty="0" smtClean="0"/>
              <a:t>In our co-habitations of affection</a:t>
            </a:r>
          </a:p>
          <a:p>
            <a:pPr>
              <a:buNone/>
            </a:pPr>
            <a:r>
              <a:rPr lang="en-US" dirty="0" smtClean="0"/>
              <a:t>	Of </a:t>
            </a:r>
            <a:r>
              <a:rPr lang="en-US" b="1" dirty="0" smtClean="0">
                <a:solidFill>
                  <a:srgbClr val="002060"/>
                </a:solidFill>
              </a:rPr>
              <a:t>compassion and confrontation </a:t>
            </a:r>
          </a:p>
          <a:p>
            <a:pPr>
              <a:buNone/>
            </a:pPr>
            <a:r>
              <a:rPr lang="en-US" dirty="0" smtClean="0"/>
              <a:t>Words become </a:t>
            </a:r>
            <a:r>
              <a:rPr lang="en-US" i="1" dirty="0" smtClean="0"/>
              <a:t>mantras </a:t>
            </a:r>
            <a:endParaRPr lang="en-US" dirty="0" smtClean="0"/>
          </a:p>
          <a:p>
            <a:pPr>
              <a:buNone/>
            </a:pPr>
            <a:r>
              <a:rPr lang="en-US" dirty="0" smtClean="0"/>
              <a:t>Of </a:t>
            </a:r>
            <a:r>
              <a:rPr lang="en-US" b="1" dirty="0" smtClean="0">
                <a:solidFill>
                  <a:srgbClr val="002060"/>
                </a:solidFill>
              </a:rPr>
              <a:t>a new life, a new responsibility</a:t>
            </a:r>
          </a:p>
          <a:p>
            <a:pPr>
              <a:buNone/>
            </a:pPr>
            <a:r>
              <a:rPr lang="en-US" dirty="0" smtClean="0"/>
              <a:t>Of wiping tears from our eyes and </a:t>
            </a:r>
          </a:p>
          <a:p>
            <a:pPr>
              <a:buNone/>
            </a:pPr>
            <a:r>
              <a:rPr lang="en-US" dirty="0" smtClean="0"/>
              <a:t>Again taking each other into our laps</a:t>
            </a:r>
          </a:p>
          <a:p>
            <a:pPr>
              <a:buNone/>
            </a:pPr>
            <a:r>
              <a:rPr lang="en-US" b="1" dirty="0" smtClean="0">
                <a:solidFill>
                  <a:srgbClr val="002060"/>
                </a:solidFill>
              </a:rPr>
              <a:t>Renewing our strength from embrace</a:t>
            </a:r>
          </a:p>
          <a:p>
            <a:pPr>
              <a:buNone/>
            </a:pPr>
            <a:r>
              <a:rPr lang="en-US" dirty="0" smtClean="0"/>
              <a:t>We create new paths by walking </a:t>
            </a:r>
          </a:p>
          <a:p>
            <a:pPr>
              <a:buNone/>
            </a:pPr>
            <a:r>
              <a:rPr lang="en-US" dirty="0" smtClean="0"/>
              <a:t>We create new language</a:t>
            </a:r>
          </a:p>
          <a:p>
            <a:pPr>
              <a:buNone/>
            </a:pPr>
            <a:r>
              <a:rPr lang="en-US" dirty="0" smtClean="0"/>
              <a:t>Our language is the language of walking</a:t>
            </a:r>
          </a:p>
          <a:p>
            <a:pPr>
              <a:buNone/>
            </a:pPr>
            <a:r>
              <a:rPr lang="en-US" b="1" dirty="0" smtClean="0">
                <a:solidFill>
                  <a:srgbClr val="002060"/>
                </a:solidFill>
              </a:rPr>
              <a:t>Stars mantra leap from our lap</a:t>
            </a:r>
          </a:p>
          <a:p>
            <a:pPr>
              <a:buNone/>
            </a:pPr>
            <a:endParaRPr lang="en-US" b="1" dirty="0" smtClean="0">
              <a:solidFill>
                <a:srgbClr val="002060"/>
              </a:solidFill>
            </a:endParaRPr>
          </a:p>
          <a:p>
            <a:pPr>
              <a:buNone/>
            </a:pPr>
            <a:r>
              <a:rPr lang="en-US" b="1" dirty="0" smtClean="0">
                <a:solidFill>
                  <a:schemeClr val="tx1">
                    <a:lumMod val="95000"/>
                    <a:lumOff val="5000"/>
                  </a:schemeClr>
                </a:solidFill>
              </a:rPr>
              <a:t>by </a:t>
            </a:r>
            <a:r>
              <a:rPr lang="en-US" b="1" dirty="0" err="1" smtClean="0">
                <a:solidFill>
                  <a:schemeClr val="tx1">
                    <a:lumMod val="95000"/>
                    <a:lumOff val="5000"/>
                  </a:schemeClr>
                </a:solidFill>
              </a:rPr>
              <a:t>Ananta</a:t>
            </a:r>
            <a:r>
              <a:rPr lang="en-US" b="1" dirty="0" smtClean="0">
                <a:solidFill>
                  <a:schemeClr val="tx1">
                    <a:lumMod val="95000"/>
                    <a:lumOff val="5000"/>
                  </a:schemeClr>
                </a:solidFill>
              </a:rPr>
              <a:t> </a:t>
            </a:r>
            <a:r>
              <a:rPr lang="en-US" b="1" dirty="0" err="1" smtClean="0">
                <a:solidFill>
                  <a:schemeClr val="tx1">
                    <a:lumMod val="95000"/>
                    <a:lumOff val="5000"/>
                  </a:schemeClr>
                </a:solidFill>
              </a:rPr>
              <a:t>Giri</a:t>
            </a:r>
            <a:endParaRPr lang="en-US" b="1" dirty="0" smtClean="0">
              <a:solidFill>
                <a:schemeClr val="tx1">
                  <a:lumMod val="95000"/>
                  <a:lumOff val="5000"/>
                </a:schemeClr>
              </a:solidFill>
            </a:endParaRP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ndian-man-praying-with-caption.jpg"/>
          <p:cNvPicPr>
            <a:picLocks noGrp="1" noChangeAspect="1"/>
          </p:cNvPicPr>
          <p:nvPr>
            <p:ph idx="1"/>
          </p:nvPr>
        </p:nvPicPr>
        <p:blipFill>
          <a:blip r:embed="rId2" cstate="print"/>
          <a:stretch>
            <a:fillRect/>
          </a:stretch>
        </p:blipFill>
        <p:spPr>
          <a:xfrm>
            <a:off x="1066800" y="1676400"/>
            <a:ext cx="3497335" cy="4525963"/>
          </a:xfrm>
        </p:spPr>
      </p:pic>
      <p:pic>
        <p:nvPicPr>
          <p:cNvPr id="5" name="Picture 4" descr="pilgrim-man-praying-with-caption.jpg"/>
          <p:cNvPicPr>
            <a:picLocks noChangeAspect="1"/>
          </p:cNvPicPr>
          <p:nvPr/>
        </p:nvPicPr>
        <p:blipFill>
          <a:blip r:embed="rId3" cstate="print"/>
          <a:stretch>
            <a:fillRect/>
          </a:stretch>
        </p:blipFill>
        <p:spPr>
          <a:xfrm>
            <a:off x="4793673" y="1676400"/>
            <a:ext cx="3474027" cy="44958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ampanoag_and_pilgrim_women_praying.png"/>
          <p:cNvPicPr>
            <a:picLocks noGrp="1" noChangeAspect="1"/>
          </p:cNvPicPr>
          <p:nvPr>
            <p:ph idx="1"/>
          </p:nvPr>
        </p:nvPicPr>
        <p:blipFill>
          <a:blip r:embed="rId2" cstate="print"/>
          <a:stretch>
            <a:fillRect/>
          </a:stretch>
        </p:blipFill>
        <p:spPr>
          <a:xfrm>
            <a:off x="1167631" y="1600200"/>
            <a:ext cx="6808737" cy="452596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ilgrim_and_wampanoag_coats.png"/>
          <p:cNvPicPr>
            <a:picLocks noGrp="1" noChangeAspect="1"/>
          </p:cNvPicPr>
          <p:nvPr>
            <p:ph idx="1"/>
          </p:nvPr>
        </p:nvPicPr>
        <p:blipFill>
          <a:blip r:embed="rId2" cstate="print"/>
          <a:stretch>
            <a:fillRect/>
          </a:stretch>
        </p:blipFill>
        <p:spPr>
          <a:xfrm>
            <a:off x="1086304" y="1600200"/>
            <a:ext cx="6971392" cy="452596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The Condor and Eagle ‘Prophecy’</a:t>
            </a:r>
            <a:endParaRPr lang="en-US" b="1" dirty="0"/>
          </a:p>
        </p:txBody>
      </p:sp>
      <p:sp>
        <p:nvSpPr>
          <p:cNvPr id="3" name="Content Placeholder 2"/>
          <p:cNvSpPr>
            <a:spLocks noGrp="1"/>
          </p:cNvSpPr>
          <p:nvPr>
            <p:ph idx="1"/>
          </p:nvPr>
        </p:nvSpPr>
        <p:spPr>
          <a:xfrm>
            <a:off x="609600" y="1219200"/>
            <a:ext cx="8229600" cy="4525963"/>
          </a:xfrm>
        </p:spPr>
        <p:txBody>
          <a:bodyPr>
            <a:normAutofit fontScale="70000" lnSpcReduction="20000"/>
          </a:bodyPr>
          <a:lstStyle/>
          <a:p>
            <a:r>
              <a:rPr lang="en-US" dirty="0" smtClean="0"/>
              <a:t>“According </a:t>
            </a:r>
            <a:r>
              <a:rPr lang="en-US" dirty="0"/>
              <a:t>to anthropologist Jeff Jenkins, the prophecy of the Eagle and Condor is within several (</a:t>
            </a:r>
            <a:r>
              <a:rPr lang="en-US" b="1" i="1" dirty="0"/>
              <a:t>Andean Quechua, New Mexican Hopi, Guatemalan, Honduran and Mexican Mayan, Ecuadorian </a:t>
            </a:r>
            <a:r>
              <a:rPr lang="en-US" b="1" i="1" dirty="0" err="1"/>
              <a:t>Shuar</a:t>
            </a:r>
            <a:r>
              <a:rPr lang="en-US" b="1" i="1" dirty="0"/>
              <a:t>, and other</a:t>
            </a:r>
            <a:r>
              <a:rPr lang="en-US" dirty="0"/>
              <a:t>) </a:t>
            </a:r>
            <a:r>
              <a:rPr lang="en-US" b="1" u="sng" dirty="0"/>
              <a:t>traditional indigenous cultures of North, Central, and South America.</a:t>
            </a:r>
            <a:r>
              <a:rPr lang="en-US" dirty="0"/>
              <a:t> From these different regions come prophecies with a common theme of arriving to a point in time when </a:t>
            </a:r>
            <a:r>
              <a:rPr lang="en-US" dirty="0" smtClean="0"/>
              <a:t>‘</a:t>
            </a:r>
            <a:r>
              <a:rPr lang="en-US" i="1" dirty="0" smtClean="0"/>
              <a:t>the </a:t>
            </a:r>
            <a:r>
              <a:rPr lang="en-US" i="1" dirty="0"/>
              <a:t>human family would face the choice of evolutionary transformation into symbiotic presence within the more-than-human world or to continue in the destruction of the planet</a:t>
            </a:r>
            <a:r>
              <a:rPr lang="en-US" dirty="0" smtClean="0"/>
              <a:t>.’”(2)</a:t>
            </a:r>
          </a:p>
          <a:p>
            <a:pPr marL="0" indent="0">
              <a:buNone/>
            </a:pPr>
            <a:endParaRPr lang="en-US" dirty="0" smtClean="0"/>
          </a:p>
          <a:p>
            <a:pPr marL="0" indent="0">
              <a:buNone/>
            </a:pPr>
            <a:endParaRPr lang="en-US" dirty="0" smtClean="0"/>
          </a:p>
          <a:p>
            <a:pPr marL="0" indent="0">
              <a:buNone/>
            </a:pPr>
            <a:r>
              <a:rPr lang="en-US" dirty="0" smtClean="0">
                <a:hlinkClick r:id="rId3"/>
              </a:rPr>
              <a:t>http://www.pachamama.org/blog/the-eagle-and-the-condor-prophecy</a:t>
            </a:r>
            <a:r>
              <a:rPr lang="en-US" dirty="0" smtClean="0"/>
              <a:t> (1)</a:t>
            </a:r>
          </a:p>
          <a:p>
            <a:pPr marL="0" indent="0">
              <a:buNone/>
            </a:pPr>
            <a:r>
              <a:rPr lang="en-US" dirty="0">
                <a:hlinkClick r:id="rId4"/>
              </a:rPr>
              <a:t>http://realitysandwich.com/146869/prophecy_eagle_and_condor</a:t>
            </a:r>
            <a:r>
              <a:rPr lang="en-US" dirty="0" smtClean="0">
                <a:hlinkClick r:id="rId4"/>
              </a:rPr>
              <a:t>/</a:t>
            </a:r>
            <a:r>
              <a:rPr lang="en-US" dirty="0" smtClean="0"/>
              <a:t>  (2)</a:t>
            </a:r>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ondor eagle 1.jpg"/>
          <p:cNvPicPr>
            <a:picLocks noGrp="1" noChangeAspect="1"/>
          </p:cNvPicPr>
          <p:nvPr>
            <p:ph idx="1"/>
          </p:nvPr>
        </p:nvPicPr>
        <p:blipFill>
          <a:blip r:embed="rId2" cstate="print"/>
          <a:stretch>
            <a:fillRect/>
          </a:stretch>
        </p:blipFill>
        <p:spPr>
          <a:xfrm>
            <a:off x="3429000" y="381000"/>
            <a:ext cx="5410200" cy="3810000"/>
          </a:xfrm>
        </p:spPr>
      </p:pic>
      <p:pic>
        <p:nvPicPr>
          <p:cNvPr id="5" name="Picture 4" descr="condor eagle 2.png"/>
          <p:cNvPicPr>
            <a:picLocks noChangeAspect="1"/>
          </p:cNvPicPr>
          <p:nvPr/>
        </p:nvPicPr>
        <p:blipFill>
          <a:blip r:embed="rId3" cstate="print"/>
          <a:stretch>
            <a:fillRect/>
          </a:stretch>
        </p:blipFill>
        <p:spPr>
          <a:xfrm>
            <a:off x="381000" y="4343400"/>
            <a:ext cx="4267200" cy="1905000"/>
          </a:xfrm>
          <a:prstGeom prst="rect">
            <a:avLst/>
          </a:prstGeom>
        </p:spPr>
      </p:pic>
      <p:pic>
        <p:nvPicPr>
          <p:cNvPr id="7" name="Picture 6" descr="condor-and-eagle-sun-moon-d.jpg"/>
          <p:cNvPicPr>
            <a:picLocks noChangeAspect="1"/>
          </p:cNvPicPr>
          <p:nvPr/>
        </p:nvPicPr>
        <p:blipFill>
          <a:blip r:embed="rId4" cstate="print"/>
          <a:stretch>
            <a:fillRect/>
          </a:stretch>
        </p:blipFill>
        <p:spPr>
          <a:xfrm>
            <a:off x="152400" y="0"/>
            <a:ext cx="2895600" cy="3858387"/>
          </a:xfrm>
          <a:prstGeom prst="rect">
            <a:avLst/>
          </a:prstGeom>
        </p:spPr>
      </p:pic>
      <p:pic>
        <p:nvPicPr>
          <p:cNvPr id="8" name="Picture 7" descr="condor eagle 3.jpg"/>
          <p:cNvPicPr>
            <a:picLocks noChangeAspect="1"/>
          </p:cNvPicPr>
          <p:nvPr/>
        </p:nvPicPr>
        <p:blipFill>
          <a:blip r:embed="rId5" cstate="print"/>
          <a:stretch>
            <a:fillRect/>
          </a:stretch>
        </p:blipFill>
        <p:spPr>
          <a:xfrm>
            <a:off x="5029200" y="3886200"/>
            <a:ext cx="3505200" cy="2590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9"/>
          </a:xfrm>
        </p:spPr>
        <p:txBody>
          <a:bodyPr>
            <a:normAutofit fontScale="62500" lnSpcReduction="20000"/>
          </a:bodyPr>
          <a:lstStyle/>
          <a:p>
            <a:pPr marL="0" indent="0">
              <a:buNone/>
            </a:pPr>
            <a:r>
              <a:rPr lang="en-US" dirty="0" smtClean="0"/>
              <a:t>“I </a:t>
            </a:r>
            <a:r>
              <a:rPr lang="en-US" dirty="0"/>
              <a:t>understand that the Condor archetype was symbiotic with the jungle Harpy Eagle archetype prior to European conquest. They soared together in both jungle and mountain terrain through the lands. </a:t>
            </a:r>
            <a:r>
              <a:rPr lang="en-US" b="1" dirty="0"/>
              <a:t>The concepts of north and south and their respective archetypal and geographical resonance </a:t>
            </a:r>
            <a:r>
              <a:rPr lang="en-US" dirty="0"/>
              <a:t>became clearer through subsequent centuries, when the symbol of the bald eagle became </a:t>
            </a:r>
            <a:r>
              <a:rPr lang="en-US" b="1" dirty="0"/>
              <a:t>the dominating force of USA orchestrated mass genocide of the indigenous peoples</a:t>
            </a:r>
            <a:r>
              <a:rPr lang="en-US" dirty="0"/>
              <a:t>. </a:t>
            </a:r>
            <a:endParaRPr lang="en-US" dirty="0" smtClean="0"/>
          </a:p>
          <a:p>
            <a:pPr marL="0" indent="0">
              <a:buNone/>
            </a:pPr>
            <a:endParaRPr lang="en-US" dirty="0"/>
          </a:p>
          <a:p>
            <a:pPr marL="0" indent="0">
              <a:buNone/>
            </a:pPr>
            <a:r>
              <a:rPr lang="en-US" b="1" dirty="0" smtClean="0"/>
              <a:t>The </a:t>
            </a:r>
            <a:r>
              <a:rPr lang="en-US" b="1" dirty="0"/>
              <a:t>indigenous condor consciousness was seen as inferior</a:t>
            </a:r>
            <a:r>
              <a:rPr lang="en-US" dirty="0"/>
              <a:t>. The </a:t>
            </a:r>
            <a:r>
              <a:rPr lang="en-US" b="1" dirty="0"/>
              <a:t>regenerative efficiencies (</a:t>
            </a:r>
            <a:r>
              <a:rPr lang="en-US" i="1" u="sng" dirty="0"/>
              <a:t>harvesting carrion and bringing back the energies of the dead</a:t>
            </a:r>
            <a:r>
              <a:rPr lang="en-US" dirty="0"/>
              <a:t>) of the condor’s ways were disregarded. </a:t>
            </a:r>
            <a:endParaRPr lang="en-US" dirty="0" smtClean="0"/>
          </a:p>
          <a:p>
            <a:pPr marL="0" indent="0">
              <a:buNone/>
            </a:pPr>
            <a:endParaRPr lang="en-US" dirty="0"/>
          </a:p>
          <a:p>
            <a:pPr marL="0" indent="0">
              <a:buNone/>
            </a:pPr>
            <a:r>
              <a:rPr lang="en-US" dirty="0" smtClean="0"/>
              <a:t>Symbolically </a:t>
            </a:r>
            <a:r>
              <a:rPr lang="en-US" dirty="0"/>
              <a:t>and literally, the condor began its journey through torturous endangerment to the brink of extinction. The </a:t>
            </a:r>
            <a:r>
              <a:rPr lang="en-US" b="1" dirty="0"/>
              <a:t>associations of north and south </a:t>
            </a:r>
            <a:r>
              <a:rPr lang="en-US" dirty="0"/>
              <a:t>were, if I understand correctly, </a:t>
            </a:r>
            <a:r>
              <a:rPr lang="en-US" b="1" dirty="0"/>
              <a:t>emergent and co-arising </a:t>
            </a:r>
            <a:r>
              <a:rPr lang="en-US" dirty="0"/>
              <a:t>with the expanded intricacies of the way history panned out in the north and south</a:t>
            </a:r>
            <a:r>
              <a:rPr lang="en-US" dirty="0" smtClean="0"/>
              <a:t>.” (2)</a:t>
            </a:r>
          </a:p>
          <a:p>
            <a:pPr marL="0" indent="0">
              <a:buNone/>
            </a:pPr>
            <a:endParaRPr lang="en-US" dirty="0"/>
          </a:p>
          <a:p>
            <a:pPr marL="0" indent="0">
              <a:buNone/>
            </a:pPr>
            <a:r>
              <a:rPr lang="en-US" dirty="0">
                <a:hlinkClick r:id="rId2"/>
              </a:rPr>
              <a:t>http://www.pachamama.org/blog/the-eagle-and-the-condor-prophecy</a:t>
            </a:r>
            <a:r>
              <a:rPr lang="en-US" dirty="0"/>
              <a:t> (1)</a:t>
            </a:r>
          </a:p>
          <a:p>
            <a:pPr marL="0" indent="0">
              <a:buNone/>
            </a:pPr>
            <a:r>
              <a:rPr lang="en-US" dirty="0">
                <a:hlinkClick r:id="rId3"/>
              </a:rPr>
              <a:t>http://realitysandwich.com/146869/prophecy_eagle_and_condor/</a:t>
            </a:r>
            <a:r>
              <a:rPr lang="en-US" dirty="0"/>
              <a:t>  (2)</a:t>
            </a:r>
          </a:p>
          <a:p>
            <a:pPr>
              <a:buNone/>
            </a:pPr>
            <a:endParaRPr lang="en-US" dirty="0"/>
          </a:p>
          <a:p>
            <a:pPr marL="0" indent="0">
              <a:buNone/>
            </a:pPr>
            <a:endParaRPr lang="en-US" dirty="0"/>
          </a:p>
        </p:txBody>
      </p:sp>
    </p:spTree>
    <p:extLst>
      <p:ext uri="{BB962C8B-B14F-4D97-AF65-F5344CB8AC3E}">
        <p14:creationId xmlns:p14="http://schemas.microsoft.com/office/powerpoint/2010/main" xmlns="" val="632270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9"/>
          </a:xfrm>
        </p:spPr>
        <p:txBody>
          <a:bodyPr>
            <a:normAutofit fontScale="92500" lnSpcReduction="20000"/>
          </a:bodyPr>
          <a:lstStyle/>
          <a:p>
            <a:pPr marL="0" lvl="0" indent="0">
              <a:buNone/>
            </a:pPr>
            <a:r>
              <a:rPr lang="en-US" b="1" dirty="0" err="1" smtClean="0">
                <a:solidFill>
                  <a:prstClr val="black"/>
                </a:solidFill>
              </a:rPr>
              <a:t>Body~place~commons</a:t>
            </a:r>
            <a:r>
              <a:rPr lang="en-US" dirty="0" smtClean="0">
                <a:solidFill>
                  <a:prstClr val="black"/>
                </a:solidFill>
              </a:rPr>
              <a:t>- local ecology, intimacy, and ‘flesh horizons’ </a:t>
            </a:r>
          </a:p>
          <a:p>
            <a:pPr marL="0" lvl="0" indent="0">
              <a:buNone/>
            </a:pPr>
            <a:endParaRPr lang="en-US" dirty="0" smtClean="0">
              <a:solidFill>
                <a:prstClr val="black"/>
              </a:solidFill>
            </a:endParaRPr>
          </a:p>
          <a:p>
            <a:pPr marL="0" lvl="0" indent="0">
              <a:buNone/>
            </a:pPr>
            <a:r>
              <a:rPr lang="en-US" dirty="0" smtClean="0">
                <a:solidFill>
                  <a:prstClr val="black"/>
                </a:solidFill>
              </a:rPr>
              <a:t>Our being is </a:t>
            </a:r>
            <a:r>
              <a:rPr lang="en-US" b="1" dirty="0" smtClean="0">
                <a:solidFill>
                  <a:prstClr val="black"/>
                </a:solidFill>
              </a:rPr>
              <a:t>not ‘in’ us, </a:t>
            </a:r>
            <a:r>
              <a:rPr lang="en-US" dirty="0" smtClean="0">
                <a:solidFill>
                  <a:prstClr val="black"/>
                </a:solidFill>
              </a:rPr>
              <a:t>like something poured in a bag of skin, </a:t>
            </a:r>
            <a:r>
              <a:rPr lang="en-US" b="1" dirty="0" smtClean="0">
                <a:solidFill>
                  <a:prstClr val="black"/>
                </a:solidFill>
              </a:rPr>
              <a:t>nor is it ‘outside’ </a:t>
            </a:r>
            <a:r>
              <a:rPr lang="en-US" dirty="0" smtClean="0">
                <a:solidFill>
                  <a:prstClr val="black"/>
                </a:solidFill>
              </a:rPr>
              <a:t>our skin in signs, economies, machines, or power.  </a:t>
            </a:r>
            <a:r>
              <a:rPr lang="en-US" b="1" dirty="0" smtClean="0">
                <a:solidFill>
                  <a:prstClr val="black"/>
                </a:solidFill>
              </a:rPr>
              <a:t>The stuff of our being arises as dynamic infrastructures of forms of life that we share with nonhuman creatures</a:t>
            </a:r>
            <a:r>
              <a:rPr lang="en-US" dirty="0" smtClean="0">
                <a:solidFill>
                  <a:prstClr val="black"/>
                </a:solidFill>
              </a:rPr>
              <a:t>– generative matrices of co-constitution among </a:t>
            </a:r>
            <a:r>
              <a:rPr lang="en-US" b="1" dirty="0" smtClean="0">
                <a:solidFill>
                  <a:prstClr val="black"/>
                </a:solidFill>
              </a:rPr>
              <a:t>particular bodies </a:t>
            </a:r>
            <a:r>
              <a:rPr lang="en-US" dirty="0" smtClean="0">
                <a:solidFill>
                  <a:prstClr val="black"/>
                </a:solidFill>
              </a:rPr>
              <a:t>within the chaotic piling up of </a:t>
            </a:r>
            <a:r>
              <a:rPr lang="en-US" b="1" dirty="0" smtClean="0">
                <a:solidFill>
                  <a:prstClr val="black"/>
                </a:solidFill>
              </a:rPr>
              <a:t>particular conditions </a:t>
            </a:r>
            <a:r>
              <a:rPr lang="en-US" dirty="0" smtClean="0">
                <a:solidFill>
                  <a:prstClr val="black"/>
                </a:solidFill>
              </a:rPr>
              <a:t>of </a:t>
            </a:r>
            <a:r>
              <a:rPr lang="en-US" i="1" dirty="0" smtClean="0">
                <a:solidFill>
                  <a:prstClr val="black"/>
                </a:solidFill>
              </a:rPr>
              <a:t>ecological relations </a:t>
            </a:r>
            <a:r>
              <a:rPr lang="en-US" dirty="0" smtClean="0">
                <a:solidFill>
                  <a:prstClr val="black"/>
                </a:solidFill>
              </a:rPr>
              <a:t>within </a:t>
            </a:r>
            <a:r>
              <a:rPr lang="en-US" b="1" dirty="0" smtClean="0">
                <a:solidFill>
                  <a:prstClr val="black"/>
                </a:solidFill>
              </a:rPr>
              <a:t>particular places</a:t>
            </a:r>
            <a:r>
              <a:rPr lang="en-US" dirty="0" smtClean="0">
                <a:solidFill>
                  <a:prstClr val="black"/>
                </a:solidFill>
              </a:rPr>
              <a:t>. </a:t>
            </a:r>
            <a:r>
              <a:rPr lang="en-US" dirty="0" smtClean="0"/>
              <a:t>(Reid, Taylor, </a:t>
            </a:r>
            <a:r>
              <a:rPr lang="en-US" u="sng" dirty="0" smtClean="0"/>
              <a:t>Recovering the Commons</a:t>
            </a:r>
            <a:r>
              <a:rPr lang="en-US" dirty="0" smtClean="0"/>
              <a:t>)</a:t>
            </a:r>
            <a:endParaRPr lang="en-US" dirty="0" smtClean="0">
              <a:solidFill>
                <a:prstClr val="black"/>
              </a:solidFill>
            </a:endParaRP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err="1" smtClean="0"/>
              <a:t>Body~place~commons</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There is now a growing body of interdisciplinary literature (cf. Kahn, 1999; Kahn&amp; </a:t>
            </a:r>
            <a:r>
              <a:rPr lang="en-US" dirty="0" err="1" smtClean="0"/>
              <a:t>Kellert</a:t>
            </a:r>
            <a:r>
              <a:rPr lang="en-US" dirty="0" smtClean="0"/>
              <a:t>, 2002; </a:t>
            </a:r>
            <a:r>
              <a:rPr lang="en-US" dirty="0" err="1" smtClean="0"/>
              <a:t>Goodenough</a:t>
            </a:r>
            <a:r>
              <a:rPr lang="en-US" dirty="0" smtClean="0"/>
              <a:t>, 200; </a:t>
            </a:r>
            <a:r>
              <a:rPr lang="en-US" dirty="0" err="1" smtClean="0"/>
              <a:t>Nabhan</a:t>
            </a:r>
            <a:r>
              <a:rPr lang="en-US" dirty="0" smtClean="0"/>
              <a:t>&amp; Trimble, 1994) on the </a:t>
            </a:r>
            <a:r>
              <a:rPr lang="en-US" b="1" u="sng" dirty="0" smtClean="0"/>
              <a:t>intertwining of place and human development</a:t>
            </a:r>
            <a:r>
              <a:rPr lang="en-US" dirty="0" smtClean="0"/>
              <a:t>, the child’s need for nonhuman nature, and the </a:t>
            </a:r>
            <a:r>
              <a:rPr lang="en-US" b="1" u="sng" dirty="0" smtClean="0"/>
              <a:t>reciprocity of place and person</a:t>
            </a:r>
            <a:r>
              <a:rPr lang="en-US" u="sng" dirty="0" smtClean="0"/>
              <a:t> </a:t>
            </a:r>
            <a:r>
              <a:rPr lang="en-US" dirty="0" smtClean="0"/>
              <a:t>in experience.  We fear that the contemporary possibility of understanding better than ever before the matrix or nexus of body, place, and commons is directly related to the degree to which it is threatened.  But there is an emerging transnational politics especially from the grassroots level for </a:t>
            </a:r>
            <a:r>
              <a:rPr lang="en-US" b="1" u="sng" dirty="0" smtClean="0"/>
              <a:t>a world-in-common </a:t>
            </a:r>
            <a:r>
              <a:rPr lang="en-US" dirty="0" smtClean="0"/>
              <a:t>that finds its life-ground, however </a:t>
            </a:r>
            <a:r>
              <a:rPr lang="en-US" dirty="0" err="1" smtClean="0"/>
              <a:t>remnantal</a:t>
            </a:r>
            <a:r>
              <a:rPr lang="en-US" dirty="0" smtClean="0"/>
              <a:t>, here.  (Reid, Taylor, </a:t>
            </a:r>
            <a:r>
              <a:rPr lang="en-US" u="sng" dirty="0" smtClean="0"/>
              <a:t>Recovering the Commons</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9"/>
          </a:xfrm>
        </p:spPr>
        <p:txBody>
          <a:bodyPr>
            <a:normAutofit/>
          </a:bodyPr>
          <a:lstStyle/>
          <a:p>
            <a:pPr>
              <a:buNone/>
            </a:pPr>
            <a:r>
              <a:rPr lang="en-US" dirty="0" smtClean="0"/>
              <a:t>     “ </a:t>
            </a:r>
            <a:r>
              <a:rPr lang="en-US" sz="3800" dirty="0" smtClean="0"/>
              <a:t>…historically </a:t>
            </a:r>
            <a:r>
              <a:rPr lang="en-US" sz="3800" b="1" i="1" dirty="0" smtClean="0"/>
              <a:t>religions have had ecological dimensions </a:t>
            </a:r>
            <a:r>
              <a:rPr lang="en-US" sz="3800" dirty="0" smtClean="0"/>
              <a:t>in the ways </a:t>
            </a:r>
            <a:r>
              <a:rPr lang="en-US" sz="3800" b="1" i="1" u="sng" dirty="0" smtClean="0"/>
              <a:t>they ground human communities in the rhythms of nature</a:t>
            </a:r>
            <a:r>
              <a:rPr lang="en-US" sz="3800" dirty="0" smtClean="0"/>
              <a:t>.  This is what we are calling </a:t>
            </a:r>
            <a:r>
              <a:rPr lang="en-US" sz="3800" b="1" i="1" dirty="0" smtClean="0"/>
              <a:t>religious ecology</a:t>
            </a:r>
            <a:r>
              <a:rPr lang="en-US" sz="3800" dirty="0" smtClean="0"/>
              <a:t>.”  (Grim, Tucker, </a:t>
            </a:r>
            <a:r>
              <a:rPr lang="en-US" sz="3800" u="sng" dirty="0" smtClean="0"/>
              <a:t>Ecology and Religion</a:t>
            </a:r>
            <a:r>
              <a:rPr lang="en-US" sz="3800" dirty="0" smtClean="0"/>
              <a:t>)  </a:t>
            </a:r>
          </a:p>
          <a:p>
            <a:pPr>
              <a:buNone/>
            </a:pPr>
            <a:r>
              <a:rPr lang="en-US" dirty="0" smtClean="0"/>
              <a:t>      </a:t>
            </a:r>
          </a:p>
          <a:p>
            <a:pPr lvl="1">
              <a:buFont typeface="Arial" pitchFamily="34" charset="0"/>
              <a:buChar char="•"/>
            </a:pP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Affirmation of Life </a:t>
            </a:r>
            <a:br>
              <a:rPr lang="en-US" b="1" dirty="0" smtClean="0"/>
            </a:br>
            <a:r>
              <a:rPr lang="en-US" b="1" dirty="0" smtClean="0"/>
              <a:t>and </a:t>
            </a:r>
            <a:r>
              <a:rPr lang="en-US" b="1" dirty="0" err="1" smtClean="0"/>
              <a:t>Sacralization</a:t>
            </a:r>
            <a:r>
              <a:rPr lang="en-US" b="1" dirty="0" smtClean="0"/>
              <a:t> of Place through</a:t>
            </a:r>
            <a:br>
              <a:rPr lang="en-US" b="1" dirty="0" smtClean="0"/>
            </a:br>
            <a:r>
              <a:rPr lang="en-US" b="1" dirty="0" smtClean="0"/>
              <a:t>World Religion and </a:t>
            </a:r>
            <a:br>
              <a:rPr lang="en-US" b="1" dirty="0" smtClean="0"/>
            </a:br>
            <a:r>
              <a:rPr lang="en-US" b="1" dirty="0" smtClean="0"/>
              <a:t>Indigenous Wisdom</a:t>
            </a:r>
            <a:endParaRPr lang="en-US" b="1" dirty="0"/>
          </a:p>
        </p:txBody>
      </p:sp>
      <p:sp>
        <p:nvSpPr>
          <p:cNvPr id="3" name="Content Placeholder 2"/>
          <p:cNvSpPr>
            <a:spLocks noGrp="1"/>
          </p:cNvSpPr>
          <p:nvPr>
            <p:ph idx="1"/>
          </p:nvPr>
        </p:nvSpPr>
        <p:spPr>
          <a:xfrm>
            <a:off x="457200" y="2286000"/>
            <a:ext cx="7620000" cy="3840169"/>
          </a:xfrm>
        </p:spPr>
        <p:txBody>
          <a:bodyPr>
            <a:normAutofit fontScale="77500" lnSpcReduction="20000"/>
          </a:bodyPr>
          <a:lstStyle/>
          <a:p>
            <a:pPr>
              <a:buNone/>
            </a:pPr>
            <a:r>
              <a:rPr lang="en-US" dirty="0" smtClean="0"/>
              <a:t>    </a:t>
            </a:r>
          </a:p>
          <a:p>
            <a:pPr>
              <a:buNone/>
            </a:pPr>
            <a:r>
              <a:rPr lang="en-US" dirty="0" smtClean="0"/>
              <a:t>    Affirmation of life through Judaic </a:t>
            </a:r>
            <a:r>
              <a:rPr lang="en-US" i="1" dirty="0" smtClean="0"/>
              <a:t>Justice</a:t>
            </a:r>
            <a:r>
              <a:rPr lang="en-US" dirty="0" smtClean="0"/>
              <a:t>, Christian </a:t>
            </a:r>
            <a:r>
              <a:rPr lang="en-US" i="1" dirty="0" smtClean="0"/>
              <a:t>universalism</a:t>
            </a:r>
            <a:r>
              <a:rPr lang="en-US" dirty="0" smtClean="0"/>
              <a:t>, Taoist </a:t>
            </a:r>
            <a:r>
              <a:rPr lang="en-US" i="1" dirty="0" smtClean="0"/>
              <a:t>chi (</a:t>
            </a:r>
            <a:r>
              <a:rPr lang="en-US" i="1" dirty="0" err="1" smtClean="0"/>
              <a:t>qi</a:t>
            </a:r>
            <a:r>
              <a:rPr lang="en-US" dirty="0" smtClean="0"/>
              <a:t>) life flow, Confucian </a:t>
            </a:r>
            <a:r>
              <a:rPr lang="en-US" i="1" dirty="0" err="1" smtClean="0"/>
              <a:t>sheng-sheng</a:t>
            </a:r>
            <a:r>
              <a:rPr lang="en-US" dirty="0" smtClean="0"/>
              <a:t>, fecundity of natural world, humaneness of love- </a:t>
            </a:r>
            <a:r>
              <a:rPr lang="en-US" i="1" dirty="0" err="1" smtClean="0"/>
              <a:t>jen</a:t>
            </a:r>
            <a:r>
              <a:rPr lang="en-US" dirty="0" smtClean="0"/>
              <a:t>.</a:t>
            </a:r>
          </a:p>
          <a:p>
            <a:pPr>
              <a:buNone/>
            </a:pPr>
            <a:endParaRPr lang="en-US" dirty="0" smtClean="0"/>
          </a:p>
          <a:p>
            <a:pPr>
              <a:buNone/>
            </a:pPr>
            <a:r>
              <a:rPr lang="en-US" dirty="0" smtClean="0"/>
              <a:t>    Affirmation of land through sacred communal life, symbol, ritual, religious and indigenous practices and interactions</a:t>
            </a:r>
          </a:p>
          <a:p>
            <a:pPr>
              <a:buNone/>
            </a:pPr>
            <a:endParaRPr lang="en-US" dirty="0" smtClean="0"/>
          </a:p>
          <a:p>
            <a:pPr>
              <a:buNone/>
            </a:pPr>
            <a:r>
              <a:rPr lang="en-US" dirty="0" smtClean="0"/>
              <a:t>     ‘Poetics of prophecy’– cyclical and synchronic time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GROUND OF BEING, REGENERATION, CREATIVE BIRTHING PROCESS</a:t>
            </a:r>
            <a:endParaRPr lang="en-US" b="1"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buNone/>
            </a:pPr>
            <a:r>
              <a:rPr lang="en-US" dirty="0" smtClean="0"/>
              <a:t>“We’ve got to </a:t>
            </a:r>
            <a:r>
              <a:rPr lang="en-US" b="1" dirty="0" smtClean="0"/>
              <a:t>go underground </a:t>
            </a:r>
            <a:r>
              <a:rPr lang="en-US" dirty="0" smtClean="0"/>
              <a:t>therefore, like seed, so that </a:t>
            </a:r>
            <a:r>
              <a:rPr lang="en-US" b="1" dirty="0" smtClean="0"/>
              <a:t>something new something different, may come forth</a:t>
            </a:r>
            <a:r>
              <a:rPr lang="en-US" dirty="0" smtClean="0"/>
              <a:t>.  It isn’t time that’s required it’s </a:t>
            </a:r>
            <a:r>
              <a:rPr lang="en-US" b="1" dirty="0" smtClean="0"/>
              <a:t>a new way of looking at things</a:t>
            </a:r>
            <a:r>
              <a:rPr lang="en-US" dirty="0" smtClean="0"/>
              <a:t>.</a:t>
            </a:r>
          </a:p>
          <a:p>
            <a:pPr>
              <a:buNone/>
            </a:pPr>
            <a:endParaRPr lang="en-US" dirty="0" smtClean="0"/>
          </a:p>
          <a:p>
            <a:pPr>
              <a:buNone/>
            </a:pPr>
            <a:r>
              <a:rPr lang="en-US" i="1" dirty="0" smtClean="0"/>
              <a:t>Night –season.  I think that is a lovely phrase</a:t>
            </a:r>
            <a:r>
              <a:rPr lang="en-US" dirty="0" smtClean="0"/>
              <a:t>.”</a:t>
            </a:r>
          </a:p>
          <a:p>
            <a:pPr>
              <a:buNone/>
            </a:pPr>
            <a:endParaRPr lang="en-US" dirty="0" smtClean="0"/>
          </a:p>
          <a:p>
            <a:pPr>
              <a:buNone/>
            </a:pPr>
            <a:r>
              <a:rPr lang="en-US" dirty="0" smtClean="0"/>
              <a:t>--Terry Tempest Williams, </a:t>
            </a:r>
            <a:r>
              <a:rPr lang="en-US" u="sng" dirty="0" smtClean="0"/>
              <a:t>Finding Beauty in a Broken World</a:t>
            </a:r>
            <a:r>
              <a:rPr lang="en-US" dirty="0" smtClean="0"/>
              <a:t>, 70)</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POETICS OF DEVELOPMENT</a:t>
            </a:r>
            <a:endParaRPr lang="en-US" b="1" dirty="0"/>
          </a:p>
        </p:txBody>
      </p:sp>
      <p:sp>
        <p:nvSpPr>
          <p:cNvPr id="3" name="Content Placeholder 2"/>
          <p:cNvSpPr>
            <a:spLocks noGrp="1"/>
          </p:cNvSpPr>
          <p:nvPr>
            <p:ph idx="1"/>
          </p:nvPr>
        </p:nvSpPr>
        <p:spPr>
          <a:xfrm>
            <a:off x="457200" y="914400"/>
            <a:ext cx="8229600" cy="5211769"/>
          </a:xfrm>
        </p:spPr>
        <p:txBody>
          <a:bodyPr>
            <a:normAutofit fontScale="62500" lnSpcReduction="20000"/>
          </a:bodyPr>
          <a:lstStyle/>
          <a:p>
            <a:pPr>
              <a:buNone/>
            </a:pPr>
            <a:r>
              <a:rPr lang="en-US" dirty="0" smtClean="0"/>
              <a:t>      Poetry [..] can be seen as an event with </a:t>
            </a:r>
            <a:r>
              <a:rPr lang="en-US" dirty="0" err="1" smtClean="0"/>
              <a:t>performative</a:t>
            </a:r>
            <a:r>
              <a:rPr lang="en-US" dirty="0" smtClean="0"/>
              <a:t> force, words which open up this contact, make something manifest for the first time. But what is this event?</a:t>
            </a:r>
          </a:p>
          <a:p>
            <a:pPr>
              <a:buNone/>
            </a:pPr>
            <a:endParaRPr lang="en-US" dirty="0" smtClean="0"/>
          </a:p>
          <a:p>
            <a:pPr>
              <a:buNone/>
            </a:pPr>
            <a:r>
              <a:rPr lang="en-US" dirty="0" smtClean="0"/>
              <a:t>      </a:t>
            </a:r>
            <a:r>
              <a:rPr lang="en-US" b="1" i="1" dirty="0" smtClean="0"/>
              <a:t>Outside of the most subjectivist interpretations, it has an objective side: </a:t>
            </a:r>
            <a:r>
              <a:rPr lang="en-US" b="1" i="1" u="sng" dirty="0" smtClean="0"/>
              <a:t>something language-transcendent is manifested, set free</a:t>
            </a:r>
            <a:r>
              <a:rPr lang="en-US" dirty="0" smtClean="0"/>
              <a:t>.  </a:t>
            </a:r>
          </a:p>
          <a:p>
            <a:pPr>
              <a:buNone/>
            </a:pPr>
            <a:endParaRPr lang="en-US" dirty="0" smtClean="0"/>
          </a:p>
          <a:p>
            <a:pPr>
              <a:buNone/>
            </a:pPr>
            <a:r>
              <a:rPr lang="en-US" dirty="0" smtClean="0"/>
              <a:t>      But it also has </a:t>
            </a:r>
            <a:r>
              <a:rPr lang="en-US" b="1" i="1" dirty="0" smtClean="0"/>
              <a:t>an inescapably subjectivist aspect</a:t>
            </a:r>
            <a:r>
              <a:rPr lang="en-US" dirty="0" smtClean="0"/>
              <a:t>. This reality is made manifest to us, who speak this language, have this sensibility, have been prepared by previous speech or experience. So this new word resonates in / for us; that the word reveals what it does </a:t>
            </a:r>
            <a:r>
              <a:rPr lang="en-US" i="1" dirty="0" smtClean="0"/>
              <a:t>is</a:t>
            </a:r>
            <a:r>
              <a:rPr lang="en-US" dirty="0" smtClean="0"/>
              <a:t> also a fact about us, even though it is more than this. </a:t>
            </a:r>
          </a:p>
          <a:p>
            <a:pPr>
              <a:buNone/>
            </a:pPr>
            <a:endParaRPr lang="en-US" dirty="0" smtClean="0"/>
          </a:p>
          <a:p>
            <a:pPr>
              <a:buNone/>
            </a:pPr>
            <a:r>
              <a:rPr lang="en-US" dirty="0" smtClean="0"/>
              <a:t>      </a:t>
            </a:r>
            <a:r>
              <a:rPr lang="en-US" b="1" dirty="0" smtClean="0">
                <a:solidFill>
                  <a:srgbClr val="0070C0"/>
                </a:solidFill>
              </a:rPr>
              <a:t>It </a:t>
            </a:r>
            <a:r>
              <a:rPr lang="en-US" b="1" i="1" dirty="0" smtClean="0">
                <a:solidFill>
                  <a:srgbClr val="0070C0"/>
                </a:solidFill>
              </a:rPr>
              <a:t>could</a:t>
            </a:r>
            <a:r>
              <a:rPr lang="en-US" b="1" dirty="0" smtClean="0">
                <a:solidFill>
                  <a:srgbClr val="0070C0"/>
                </a:solidFill>
              </a:rPr>
              <a:t> in principle resonate for everyone </a:t>
            </a:r>
            <a:r>
              <a:rPr lang="en-US" b="1" dirty="0" smtClean="0"/>
              <a:t>[..] </a:t>
            </a:r>
            <a:r>
              <a:rPr lang="en-US" b="1" u="sng" dirty="0" smtClean="0"/>
              <a:t>It opens new paths, ‘sets free’ new realities</a:t>
            </a:r>
            <a:r>
              <a:rPr lang="en-US" b="1" dirty="0" smtClean="0"/>
              <a:t>, but only for those for whom it resonates.</a:t>
            </a:r>
          </a:p>
          <a:p>
            <a:pPr>
              <a:buNone/>
            </a:pPr>
            <a:endParaRPr lang="en-US" dirty="0" smtClean="0"/>
          </a:p>
          <a:p>
            <a:pPr>
              <a:buNone/>
            </a:pPr>
            <a:r>
              <a:rPr lang="en-US" dirty="0" smtClean="0"/>
              <a:t>      Charles Taylor (2011), “</a:t>
            </a:r>
            <a:r>
              <a:rPr lang="en-US" dirty="0" err="1" smtClean="0"/>
              <a:t>Celan</a:t>
            </a:r>
            <a:r>
              <a:rPr lang="en-US" dirty="0" smtClean="0"/>
              <a:t> and the Recovery of Language,” p. 59-60</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
            </a:r>
            <a:br>
              <a:rPr lang="en-US" dirty="0" smtClean="0"/>
            </a:br>
            <a:r>
              <a:rPr lang="en-US" b="1" dirty="0" smtClean="0"/>
              <a:t>NEW VISION HUMAN LIFE </a:t>
            </a:r>
            <a:br>
              <a:rPr lang="en-US" b="1" dirty="0" smtClean="0"/>
            </a:br>
            <a:r>
              <a:rPr lang="en-US" b="1" dirty="0" smtClean="0"/>
              <a:t>AND PROGRESS</a:t>
            </a:r>
            <a:endParaRPr lang="en-US" b="1" dirty="0"/>
          </a:p>
        </p:txBody>
      </p:sp>
      <p:sp>
        <p:nvSpPr>
          <p:cNvPr id="3" name="Content Placeholder 2"/>
          <p:cNvSpPr>
            <a:spLocks noGrp="1"/>
          </p:cNvSpPr>
          <p:nvPr>
            <p:ph idx="1"/>
          </p:nvPr>
        </p:nvSpPr>
        <p:spPr>
          <a:xfrm>
            <a:off x="457200" y="762000"/>
            <a:ext cx="8229600" cy="5364169"/>
          </a:xfrm>
        </p:spPr>
        <p:txBody>
          <a:bodyPr>
            <a:normAutofit fontScale="85000" lnSpcReduction="20000"/>
          </a:bodyPr>
          <a:lstStyle/>
          <a:p>
            <a:pPr>
              <a:buNone/>
            </a:pPr>
            <a:r>
              <a:rPr lang="en-US" dirty="0" smtClean="0"/>
              <a:t>    </a:t>
            </a:r>
          </a:p>
          <a:p>
            <a:pPr>
              <a:buNone/>
            </a:pPr>
            <a:endParaRPr lang="en-US" dirty="0" smtClean="0"/>
          </a:p>
          <a:p>
            <a:pPr>
              <a:buNone/>
            </a:pPr>
            <a:r>
              <a:rPr lang="en-US" dirty="0" smtClean="0"/>
              <a:t>     The </a:t>
            </a:r>
            <a:r>
              <a:rPr lang="en-US" b="1" i="1" dirty="0" smtClean="0"/>
              <a:t>liberation of science and religion </a:t>
            </a:r>
            <a:r>
              <a:rPr lang="en-US" dirty="0" smtClean="0"/>
              <a:t>would open the way to </a:t>
            </a:r>
            <a:r>
              <a:rPr lang="en-US" b="1" i="1" u="sng" dirty="0" smtClean="0">
                <a:solidFill>
                  <a:srgbClr val="00B050"/>
                </a:solidFill>
              </a:rPr>
              <a:t>a profound cultural turning </a:t>
            </a:r>
            <a:r>
              <a:rPr lang="en-US" dirty="0" smtClean="0"/>
              <a:t>from which economic and political turnings naturally follow. </a:t>
            </a:r>
            <a:r>
              <a:rPr lang="en-US" b="1" i="1" dirty="0" smtClean="0"/>
              <a:t>As humans come to embrace the truth that </a:t>
            </a:r>
            <a:r>
              <a:rPr lang="en-US" b="1" i="1" u="sng" dirty="0" smtClean="0"/>
              <a:t>we are all creatures of the one living, immanent Spirit</a:t>
            </a:r>
            <a:r>
              <a:rPr lang="en-US" dirty="0" smtClean="0"/>
              <a:t>, </a:t>
            </a:r>
            <a:r>
              <a:rPr lang="en-US" b="1" dirty="0" smtClean="0"/>
              <a:t>competition</a:t>
            </a:r>
            <a:r>
              <a:rPr lang="en-US" dirty="0" smtClean="0"/>
              <a:t> for dominator power of one over another becomes </a:t>
            </a:r>
            <a:r>
              <a:rPr lang="en-US" b="1" dirty="0" smtClean="0"/>
              <a:t>an anachronism</a:t>
            </a:r>
            <a:r>
              <a:rPr lang="en-US" dirty="0" smtClean="0"/>
              <a:t>. </a:t>
            </a:r>
            <a:r>
              <a:rPr lang="en-US" b="1" dirty="0" smtClean="0"/>
              <a:t>Gratuitous violence </a:t>
            </a:r>
            <a:r>
              <a:rPr lang="en-US" dirty="0" smtClean="0"/>
              <a:t>becomes </a:t>
            </a:r>
            <a:r>
              <a:rPr lang="en-US" b="1" dirty="0" smtClean="0"/>
              <a:t>sacrilege</a:t>
            </a:r>
            <a:r>
              <a:rPr lang="en-US" dirty="0" smtClean="0"/>
              <a:t>. The </a:t>
            </a:r>
            <a:r>
              <a:rPr lang="en-US" b="1" dirty="0" smtClean="0"/>
              <a:t>pursuit of money </a:t>
            </a:r>
            <a:r>
              <a:rPr lang="en-US" dirty="0" smtClean="0"/>
              <a:t>beyond reasonable need becomes </a:t>
            </a:r>
            <a:r>
              <a:rPr lang="en-US" b="1" dirty="0" smtClean="0"/>
              <a:t>idolatry</a:t>
            </a:r>
            <a:r>
              <a:rPr lang="en-US" dirty="0" smtClean="0"/>
              <a:t>. </a:t>
            </a:r>
            <a:r>
              <a:rPr lang="en-US" b="1" dirty="0" smtClean="0"/>
              <a:t>Chauvinist </a:t>
            </a:r>
            <a:r>
              <a:rPr lang="en-US" b="1" dirty="0" err="1" smtClean="0"/>
              <a:t>exceptionalism</a:t>
            </a:r>
            <a:r>
              <a:rPr lang="en-US" dirty="0" smtClean="0"/>
              <a:t> becomes a </a:t>
            </a:r>
            <a:r>
              <a:rPr lang="en-US" b="1" dirty="0" smtClean="0"/>
              <a:t>mark of emotional immaturity</a:t>
            </a:r>
            <a:r>
              <a:rPr lang="en-US" dirty="0" smtClean="0"/>
              <a:t>.</a:t>
            </a:r>
          </a:p>
          <a:p>
            <a:pPr>
              <a:buNone/>
            </a:pPr>
            <a:r>
              <a:rPr lang="en-US" dirty="0" smtClean="0"/>
              <a:t>—David C. </a:t>
            </a:r>
            <a:r>
              <a:rPr lang="en-US" dirty="0" err="1" smtClean="0"/>
              <a:t>Corten</a:t>
            </a:r>
            <a:r>
              <a:rPr lang="en-US" dirty="0" smtClean="0"/>
              <a:t> (2006), </a:t>
            </a:r>
            <a:r>
              <a:rPr lang="en-US" i="1" dirty="0" smtClean="0"/>
              <a:t>The Great Turning: From Empire to Earth Community, p. 265</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NEW VISION OF </a:t>
            </a:r>
            <a:br>
              <a:rPr lang="en-US" b="1" dirty="0" smtClean="0"/>
            </a:br>
            <a:r>
              <a:rPr lang="en-US" b="1" dirty="0" smtClean="0"/>
              <a:t>INDIVIDUALITY AND POLITICS</a:t>
            </a:r>
            <a:endParaRPr lang="en-US" b="1" dirty="0"/>
          </a:p>
        </p:txBody>
      </p:sp>
      <p:sp>
        <p:nvSpPr>
          <p:cNvPr id="3" name="Content Placeholder 2"/>
          <p:cNvSpPr>
            <a:spLocks noGrp="1"/>
          </p:cNvSpPr>
          <p:nvPr>
            <p:ph idx="1"/>
          </p:nvPr>
        </p:nvSpPr>
        <p:spPr>
          <a:xfrm>
            <a:off x="457200" y="762000"/>
            <a:ext cx="8229600" cy="5364169"/>
          </a:xfrm>
        </p:spPr>
        <p:txBody>
          <a:bodyPr>
            <a:normAutofit fontScale="62500" lnSpcReduction="20000"/>
          </a:bodyPr>
          <a:lstStyle/>
          <a:p>
            <a:pPr>
              <a:buNone/>
            </a:pPr>
            <a:r>
              <a:rPr lang="en-US" sz="3400" dirty="0" smtClean="0"/>
              <a:t>      </a:t>
            </a:r>
          </a:p>
          <a:p>
            <a:pPr>
              <a:buNone/>
            </a:pPr>
            <a:r>
              <a:rPr lang="en-US" sz="3400" dirty="0" smtClean="0"/>
              <a:t>   </a:t>
            </a:r>
            <a:r>
              <a:rPr lang="en-US" sz="4000" dirty="0" smtClean="0"/>
              <a:t>“The new movements demanding global democracy not only </a:t>
            </a:r>
            <a:r>
              <a:rPr lang="en-US" sz="4000" b="1" dirty="0" smtClean="0"/>
              <a:t>values the singularity of each </a:t>
            </a:r>
            <a:r>
              <a:rPr lang="en-US" sz="4000" dirty="0" smtClean="0"/>
              <a:t>as </a:t>
            </a:r>
            <a:r>
              <a:rPr lang="en-US" sz="4000" b="1" dirty="0" smtClean="0"/>
              <a:t>a fundamental organizing principle </a:t>
            </a:r>
            <a:r>
              <a:rPr lang="en-US" sz="4000" dirty="0" smtClean="0"/>
              <a:t>but they also poses it as </a:t>
            </a:r>
            <a:r>
              <a:rPr lang="en-US" sz="4000" b="1" u="sng" dirty="0" smtClean="0"/>
              <a:t>a process of self-transformation</a:t>
            </a:r>
            <a:r>
              <a:rPr lang="en-US" sz="4000" dirty="0" smtClean="0"/>
              <a:t>, hybridization, and miscegenation.  </a:t>
            </a:r>
          </a:p>
          <a:p>
            <a:pPr>
              <a:buNone/>
            </a:pPr>
            <a:endParaRPr lang="en-US" sz="4000" dirty="0" smtClean="0"/>
          </a:p>
          <a:p>
            <a:pPr>
              <a:buNone/>
            </a:pPr>
            <a:r>
              <a:rPr lang="en-US" sz="4000" dirty="0" smtClean="0"/>
              <a:t>      </a:t>
            </a:r>
            <a:r>
              <a:rPr lang="en-US" sz="4000" b="1" i="1" dirty="0" smtClean="0"/>
              <a:t>The multiplicity of the multitude is not just a matter of being different but also a </a:t>
            </a:r>
            <a:r>
              <a:rPr lang="en-US" sz="4000" b="1" i="1" u="sng" dirty="0" smtClean="0"/>
              <a:t>becoming different</a:t>
            </a:r>
            <a:r>
              <a:rPr lang="en-US" sz="4000" b="1" i="1" dirty="0" smtClean="0"/>
              <a:t>.</a:t>
            </a:r>
            <a:r>
              <a:rPr lang="en-US" sz="4000" dirty="0" smtClean="0"/>
              <a:t>  Become different than you are!  These singularities act in common and thus form a new race, that is </a:t>
            </a:r>
            <a:r>
              <a:rPr lang="en-US" sz="4000" b="1" i="1" dirty="0" smtClean="0"/>
              <a:t>politically coordinated subjectivity that the multitude produces.</a:t>
            </a:r>
            <a:r>
              <a:rPr lang="en-US" sz="4000" dirty="0" smtClean="0"/>
              <a:t>  The primary decision made by the multitude is really the decision to create a new race or, rather, a new humanity.  </a:t>
            </a:r>
            <a:r>
              <a:rPr lang="en-US" sz="4000" b="1" i="1" u="sng" dirty="0" smtClean="0">
                <a:solidFill>
                  <a:srgbClr val="C00000"/>
                </a:solidFill>
              </a:rPr>
              <a:t>When love is conceived politically, then the creation of a new humanity is the ultimate act of love</a:t>
            </a:r>
            <a:r>
              <a:rPr lang="en-US" sz="4000" b="1" i="1" dirty="0" smtClean="0">
                <a:solidFill>
                  <a:srgbClr val="C00000"/>
                </a:solidFill>
              </a:rPr>
              <a:t>.”   </a:t>
            </a:r>
            <a:r>
              <a:rPr lang="en-US" sz="4000" dirty="0" smtClean="0"/>
              <a:t>(</a:t>
            </a:r>
            <a:r>
              <a:rPr lang="en-US" sz="4000" dirty="0" err="1" smtClean="0"/>
              <a:t>Hardt</a:t>
            </a:r>
            <a:r>
              <a:rPr lang="en-US" sz="4000" dirty="0" smtClean="0"/>
              <a:t> and </a:t>
            </a:r>
            <a:r>
              <a:rPr lang="en-US" sz="4000" dirty="0" err="1" smtClean="0"/>
              <a:t>Negri</a:t>
            </a:r>
            <a:r>
              <a:rPr lang="en-US" sz="4000" dirty="0" smtClean="0"/>
              <a:t> 2004, from </a:t>
            </a:r>
            <a:r>
              <a:rPr lang="en-US" sz="4000" i="1" dirty="0" smtClean="0"/>
              <a:t>Multitude</a:t>
            </a:r>
            <a:r>
              <a:rPr lang="en-US" sz="4000" dirty="0" smtClean="0"/>
              <a:t>, 358)</a:t>
            </a:r>
          </a:p>
          <a:p>
            <a:pPr>
              <a:buNone/>
            </a:pPr>
            <a:endParaRPr lang="en-US" sz="3400" dirty="0" smtClean="0"/>
          </a:p>
          <a:p>
            <a:pPr>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BECOMING REAL FAMILY, </a:t>
            </a:r>
            <a:br>
              <a:rPr lang="en-US" b="1" dirty="0" smtClean="0"/>
            </a:br>
            <a:r>
              <a:rPr lang="en-US" b="1" dirty="0" smtClean="0"/>
              <a:t>BECOMING REAL CITIZENS</a:t>
            </a:r>
            <a:endParaRPr lang="en-US" b="1" dirty="0"/>
          </a:p>
        </p:txBody>
      </p:sp>
      <p:sp>
        <p:nvSpPr>
          <p:cNvPr id="3" name="Content Placeholder 2"/>
          <p:cNvSpPr>
            <a:spLocks noGrp="1"/>
          </p:cNvSpPr>
          <p:nvPr>
            <p:ph sz="half" idx="1"/>
          </p:nvPr>
        </p:nvSpPr>
        <p:spPr>
          <a:xfrm>
            <a:off x="457200" y="1219200"/>
            <a:ext cx="4038600" cy="4906969"/>
          </a:xfrm>
        </p:spPr>
        <p:txBody>
          <a:bodyPr>
            <a:normAutofit fontScale="85000" lnSpcReduction="20000"/>
          </a:bodyPr>
          <a:lstStyle/>
          <a:p>
            <a:pPr>
              <a:buNone/>
            </a:pPr>
            <a:r>
              <a:rPr lang="en-US" dirty="0" smtClean="0"/>
              <a:t>     </a:t>
            </a:r>
          </a:p>
          <a:p>
            <a:pPr>
              <a:buNone/>
            </a:pPr>
            <a:r>
              <a:rPr lang="en-US" dirty="0" smtClean="0"/>
              <a:t>     What is helpful is that both the traditions of </a:t>
            </a:r>
            <a:r>
              <a:rPr lang="en-US" b="1" i="1" dirty="0" smtClean="0"/>
              <a:t>cosmopolitanism– of citizenship and of human family</a:t>
            </a:r>
            <a:r>
              <a:rPr lang="en-US" dirty="0" smtClean="0"/>
              <a:t>– work with images of concentric circles.  Now, this needs to be supplemented by </a:t>
            </a:r>
            <a:r>
              <a:rPr lang="en-US" u="sng" dirty="0" smtClean="0"/>
              <a:t>a vision and practice of overlapping circles.  </a:t>
            </a:r>
          </a:p>
          <a:p>
            <a:pPr>
              <a:buNone/>
            </a:pPr>
            <a:r>
              <a:rPr lang="en-US" dirty="0" smtClean="0"/>
              <a:t>     (</a:t>
            </a:r>
            <a:r>
              <a:rPr lang="en-US" dirty="0" err="1" smtClean="0"/>
              <a:t>Giri</a:t>
            </a:r>
            <a:r>
              <a:rPr lang="en-US" dirty="0" smtClean="0"/>
              <a:t> , Knowledge and Human Liberation, 297)</a:t>
            </a:r>
          </a:p>
          <a:p>
            <a:pPr>
              <a:buNone/>
            </a:pPr>
            <a:endParaRPr lang="en-US" u="sng" dirty="0" smtClean="0"/>
          </a:p>
          <a:p>
            <a:pPr>
              <a:buNone/>
            </a:pPr>
            <a:r>
              <a:rPr lang="en-US" dirty="0" smtClean="0"/>
              <a:t>     </a:t>
            </a:r>
          </a:p>
          <a:p>
            <a:pPr>
              <a:buNone/>
            </a:pPr>
            <a:endParaRPr lang="en-US" dirty="0"/>
          </a:p>
        </p:txBody>
      </p:sp>
      <p:pic>
        <p:nvPicPr>
          <p:cNvPr id="5" name="Content Placeholder 4" descr="three_cs_sunwalk.png"/>
          <p:cNvPicPr>
            <a:picLocks noGrp="1" noChangeAspect="1"/>
          </p:cNvPicPr>
          <p:nvPr>
            <p:ph sz="half" idx="2"/>
          </p:nvPr>
        </p:nvPicPr>
        <p:blipFill>
          <a:blip r:embed="rId2" cstate="print"/>
          <a:stretch>
            <a:fillRect/>
          </a:stretch>
        </p:blipFill>
        <p:spPr>
          <a:xfrm>
            <a:off x="4800600" y="1371600"/>
            <a:ext cx="4038600" cy="4267200"/>
          </a:xfrm>
        </p:spPr>
      </p:pic>
      <p:sp>
        <p:nvSpPr>
          <p:cNvPr id="6" name="TextBox 5"/>
          <p:cNvSpPr txBox="1"/>
          <p:nvPr/>
        </p:nvSpPr>
        <p:spPr>
          <a:xfrm>
            <a:off x="4876800" y="5638800"/>
            <a:ext cx="4038600" cy="646331"/>
          </a:xfrm>
          <a:prstGeom prst="rect">
            <a:avLst/>
          </a:prstGeom>
          <a:noFill/>
        </p:spPr>
        <p:txBody>
          <a:bodyPr wrap="square" rtlCol="0">
            <a:spAutoFit/>
          </a:bodyPr>
          <a:lstStyle/>
          <a:p>
            <a:r>
              <a:rPr lang="en-US" dirty="0" smtClean="0"/>
              <a:t>From </a:t>
            </a:r>
            <a:r>
              <a:rPr lang="en-US" dirty="0" err="1" smtClean="0"/>
              <a:t>SunWALK</a:t>
            </a:r>
            <a:r>
              <a:rPr lang="en-US" dirty="0" smtClean="0"/>
              <a:t> holistic educational model by Dr. Roger Prentice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BECOMING REAL FAMILY, </a:t>
            </a:r>
            <a:br>
              <a:rPr lang="en-US" b="1" dirty="0" smtClean="0"/>
            </a:br>
            <a:r>
              <a:rPr lang="en-US" b="1" dirty="0" smtClean="0"/>
              <a:t>BECOMING REAL CITIZENS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In this area of emergent </a:t>
            </a:r>
            <a:r>
              <a:rPr lang="en-US" dirty="0" err="1" smtClean="0"/>
              <a:t>transversality</a:t>
            </a:r>
            <a:r>
              <a:rPr lang="en-US" dirty="0" smtClean="0"/>
              <a:t>, our vision and </a:t>
            </a:r>
            <a:r>
              <a:rPr lang="en-US" b="1" dirty="0" smtClean="0">
                <a:solidFill>
                  <a:srgbClr val="7030A0"/>
                </a:solidFill>
              </a:rPr>
              <a:t>practice of being a cosmopolitan </a:t>
            </a:r>
            <a:r>
              <a:rPr lang="en-US" dirty="0" smtClean="0"/>
              <a:t>is </a:t>
            </a:r>
            <a:r>
              <a:rPr lang="en-US" b="1" i="1" dirty="0" smtClean="0"/>
              <a:t>that of being a citizen of the world as well as member of the human family</a:t>
            </a:r>
            <a:r>
              <a:rPr lang="en-US" dirty="0" smtClean="0"/>
              <a:t>.  Such a multi-dimensional self-conceptualization and institutional figuration of cosmopolitanism would </a:t>
            </a:r>
            <a:r>
              <a:rPr lang="en-US" b="1" i="1" dirty="0" smtClean="0"/>
              <a:t>help us overcome the limitations of both polis and family</a:t>
            </a:r>
            <a:r>
              <a:rPr lang="en-US" dirty="0" smtClean="0"/>
              <a:t>, open them to mutual critique and transformation, and inspire them to embody a </a:t>
            </a:r>
            <a:r>
              <a:rPr lang="en-US" dirty="0" err="1" smtClean="0"/>
              <a:t>multivalued</a:t>
            </a:r>
            <a:r>
              <a:rPr lang="en-US" dirty="0" smtClean="0"/>
              <a:t> existence of autonomy, interpenetration and responsibility.</a:t>
            </a:r>
          </a:p>
          <a:p>
            <a:pPr>
              <a:buNone/>
            </a:pPr>
            <a:r>
              <a:rPr lang="en-US" dirty="0" smtClean="0"/>
              <a:t>   (</a:t>
            </a:r>
            <a:r>
              <a:rPr lang="en-US" dirty="0" err="1" smtClean="0"/>
              <a:t>Giri</a:t>
            </a:r>
            <a:r>
              <a:rPr lang="en-US" dirty="0" smtClean="0"/>
              <a:t> , </a:t>
            </a:r>
            <a:r>
              <a:rPr lang="en-US" u="sng" dirty="0" smtClean="0"/>
              <a:t>Knowledge and Human Liberation</a:t>
            </a:r>
            <a:r>
              <a:rPr lang="en-US" dirty="0" smtClean="0"/>
              <a:t>, 297)</a:t>
            </a: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reorganize_by_princile.png"/>
          <p:cNvPicPr>
            <a:picLocks noGrp="1" noChangeAspect="1"/>
          </p:cNvPicPr>
          <p:nvPr>
            <p:ph idx="1"/>
          </p:nvPr>
        </p:nvPicPr>
        <p:blipFill>
          <a:blip r:embed="rId2" cstate="print"/>
          <a:stretch>
            <a:fillRect/>
          </a:stretch>
        </p:blipFill>
        <p:spPr>
          <a:xfrm>
            <a:off x="366504" y="1600201"/>
            <a:ext cx="8429657" cy="35052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Reflection Questions</a:t>
            </a:r>
            <a:endParaRPr lang="en-US" b="1" dirty="0"/>
          </a:p>
        </p:txBody>
      </p:sp>
      <p:sp>
        <p:nvSpPr>
          <p:cNvPr id="3" name="Content Placeholder 2"/>
          <p:cNvSpPr>
            <a:spLocks noGrp="1"/>
          </p:cNvSpPr>
          <p:nvPr>
            <p:ph idx="1"/>
          </p:nvPr>
        </p:nvSpPr>
        <p:spPr>
          <a:xfrm>
            <a:off x="457200" y="1295400"/>
            <a:ext cx="8229600" cy="4830769"/>
          </a:xfrm>
        </p:spPr>
        <p:txBody>
          <a:bodyPr>
            <a:normAutofit fontScale="85000" lnSpcReduction="20000"/>
          </a:bodyPr>
          <a:lstStyle/>
          <a:p>
            <a:pPr marL="514350" indent="-514350">
              <a:buFont typeface="+mj-lt"/>
              <a:buAutoNum type="arabicPeriod"/>
            </a:pPr>
            <a:r>
              <a:rPr lang="en-US" dirty="0" smtClean="0"/>
              <a:t>How does the ‘</a:t>
            </a:r>
            <a:r>
              <a:rPr lang="en-US" i="1" dirty="0" smtClean="0"/>
              <a:t>overlapping consensus</a:t>
            </a:r>
            <a:r>
              <a:rPr lang="en-US" dirty="0" smtClean="0"/>
              <a:t>’ of our equality, relatedness, and capacity for peace, found within world religion and indigenous teaching, lead us to </a:t>
            </a:r>
            <a:r>
              <a:rPr lang="en-US" b="1" dirty="0" smtClean="0"/>
              <a:t>practical, political action as World Citizens</a:t>
            </a:r>
            <a:r>
              <a:rPr lang="en-US" dirty="0" smtClean="0"/>
              <a:t>?</a:t>
            </a:r>
          </a:p>
          <a:p>
            <a:pPr marL="514350" indent="-514350">
              <a:buFont typeface="+mj-lt"/>
              <a:buAutoNum type="arabicPeriod"/>
            </a:pPr>
            <a:r>
              <a:rPr lang="en-US" dirty="0" smtClean="0"/>
              <a:t>How is World Citizenship a transformative </a:t>
            </a:r>
            <a:r>
              <a:rPr lang="en-US" b="1" dirty="0" smtClean="0"/>
              <a:t>act of birthing</a:t>
            </a:r>
            <a:r>
              <a:rPr lang="en-US" dirty="0" smtClean="0"/>
              <a:t> that involves co-suffering?</a:t>
            </a:r>
          </a:p>
          <a:p>
            <a:pPr marL="514350" indent="-514350">
              <a:buFont typeface="+mj-lt"/>
              <a:buAutoNum type="arabicPeriod"/>
            </a:pPr>
            <a:r>
              <a:rPr lang="en-US" dirty="0" smtClean="0"/>
              <a:t>Why do we need to awaken the </a:t>
            </a:r>
            <a:r>
              <a:rPr lang="en-US" b="1" dirty="0" smtClean="0"/>
              <a:t>common faculty</a:t>
            </a:r>
            <a:r>
              <a:rPr lang="en-US" dirty="0" smtClean="0"/>
              <a:t>?</a:t>
            </a:r>
          </a:p>
          <a:p>
            <a:pPr marL="514350" indent="-514350">
              <a:buFont typeface="+mj-lt"/>
              <a:buAutoNum type="arabicPeriod"/>
            </a:pPr>
            <a:r>
              <a:rPr lang="en-US" dirty="0" smtClean="0"/>
              <a:t>How is an appreciation of </a:t>
            </a:r>
            <a:r>
              <a:rPr lang="en-US" b="1" dirty="0" err="1" smtClean="0"/>
              <a:t>body~place~commons</a:t>
            </a:r>
            <a:r>
              <a:rPr lang="en-US" dirty="0" smtClean="0"/>
              <a:t> a </a:t>
            </a:r>
            <a:r>
              <a:rPr lang="en-US" b="1" dirty="0" smtClean="0"/>
              <a:t>natural antidote to globalization </a:t>
            </a:r>
            <a:r>
              <a:rPr lang="en-US" dirty="0" smtClean="0"/>
              <a:t>and a necessity for true World Citizenship?</a:t>
            </a:r>
          </a:p>
          <a:p>
            <a:pPr marL="514350" indent="-514350">
              <a:buFont typeface="+mj-lt"/>
              <a:buAutoNum type="arabicPeriod"/>
            </a:pPr>
            <a:r>
              <a:rPr lang="en-US" dirty="0" smtClean="0"/>
              <a:t>How does an </a:t>
            </a:r>
            <a:r>
              <a:rPr lang="en-US" b="1" dirty="0" smtClean="0"/>
              <a:t>embrace of the Subject </a:t>
            </a:r>
            <a:r>
              <a:rPr lang="en-US" dirty="0" smtClean="0"/>
              <a:t>allow us to become ‘different’?  Why do we need </a:t>
            </a:r>
            <a:r>
              <a:rPr lang="en-US" b="1" dirty="0" smtClean="0"/>
              <a:t>to claim our diversity?</a:t>
            </a:r>
          </a:p>
          <a:p>
            <a:pPr marL="514350" indent="-514350">
              <a:buFont typeface="+mj-lt"/>
              <a:buAutoNum type="arabicPeriod"/>
            </a:pPr>
            <a:endParaRPr lang="en-US" dirty="0" smtClean="0"/>
          </a:p>
          <a:p>
            <a:pPr marL="514350" indent="-514350">
              <a:buFont typeface="+mj-lt"/>
              <a:buAutoNum type="arabicPeriod"/>
            </a:pPr>
            <a:endParaRPr lang="en-US" dirty="0" smtClean="0"/>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b="1" dirty="0" smtClean="0"/>
              <a:t>4.  Direct Instruction</a:t>
            </a:r>
            <a:endParaRPr lang="en-US" b="1" dirty="0"/>
          </a:p>
        </p:txBody>
      </p:sp>
      <p:sp>
        <p:nvSpPr>
          <p:cNvPr id="3" name="Content Placeholder 2"/>
          <p:cNvSpPr>
            <a:spLocks noGrp="1"/>
          </p:cNvSpPr>
          <p:nvPr>
            <p:ph idx="1"/>
          </p:nvPr>
        </p:nvSpPr>
        <p:spPr>
          <a:xfrm>
            <a:off x="457200" y="990600"/>
            <a:ext cx="8229600" cy="5638800"/>
          </a:xfrm>
          <a:ln>
            <a:noFill/>
          </a:ln>
        </p:spPr>
        <p:txBody>
          <a:bodyPr>
            <a:normAutofit fontScale="62500" lnSpcReduction="20000"/>
          </a:bodyPr>
          <a:lstStyle/>
          <a:p>
            <a:pPr>
              <a:buNone/>
            </a:pPr>
            <a:r>
              <a:rPr lang="en-US" sz="4600" b="1" dirty="0" smtClean="0">
                <a:solidFill>
                  <a:schemeClr val="accent4">
                    <a:lumMod val="50000"/>
                  </a:schemeClr>
                </a:solidFill>
              </a:rPr>
              <a:t> PART I:</a:t>
            </a:r>
            <a:r>
              <a:rPr lang="en-US" sz="4600" dirty="0" smtClean="0">
                <a:solidFill>
                  <a:schemeClr val="accent4">
                    <a:lumMod val="50000"/>
                  </a:schemeClr>
                </a:solidFill>
              </a:rPr>
              <a:t>   </a:t>
            </a:r>
            <a:r>
              <a:rPr lang="en-US" sz="4600" b="1" dirty="0" smtClean="0">
                <a:solidFill>
                  <a:schemeClr val="accent4">
                    <a:lumMod val="50000"/>
                  </a:schemeClr>
                </a:solidFill>
              </a:rPr>
              <a:t>Alain Locke and Emergent Practical    Understandings of the World Citizen</a:t>
            </a:r>
            <a:endParaRPr lang="en-US" dirty="0" smtClean="0"/>
          </a:p>
          <a:p>
            <a:pPr algn="ctr">
              <a:buNone/>
            </a:pPr>
            <a:endParaRPr lang="en-US" dirty="0" smtClean="0"/>
          </a:p>
          <a:p>
            <a:pPr>
              <a:buNone/>
            </a:pPr>
            <a:endParaRPr lang="en-US" dirty="0" smtClean="0">
              <a:hlinkClick r:id="rId2"/>
            </a:endParaRPr>
          </a:p>
          <a:p>
            <a:pPr>
              <a:buNone/>
            </a:pPr>
            <a:endParaRPr lang="en-US" dirty="0" smtClean="0">
              <a:hlinkClick r:id="rId2"/>
            </a:endParaRPr>
          </a:p>
          <a:p>
            <a:pPr>
              <a:buNone/>
            </a:pPr>
            <a:endParaRPr lang="en-US" dirty="0" smtClean="0">
              <a:hlinkClick r:id="rId2"/>
            </a:endParaRPr>
          </a:p>
          <a:p>
            <a:pPr>
              <a:buNone/>
            </a:pPr>
            <a:endParaRPr lang="en-US" dirty="0" smtClean="0">
              <a:hlinkClick r:id="rId2"/>
            </a:endParaRPr>
          </a:p>
          <a:p>
            <a:pPr>
              <a:buNone/>
            </a:pPr>
            <a:endParaRPr lang="en-US" dirty="0" smtClean="0">
              <a:hlinkClick r:id="rId2"/>
            </a:endParaRPr>
          </a:p>
          <a:p>
            <a:pPr>
              <a:buNone/>
            </a:pPr>
            <a:endParaRPr lang="en-US" dirty="0" smtClean="0">
              <a:hlinkClick r:id="rId2"/>
            </a:endParaRPr>
          </a:p>
          <a:p>
            <a:pPr>
              <a:buNone/>
            </a:pPr>
            <a:endParaRPr lang="en-US" dirty="0" smtClean="0">
              <a:hlinkClick r:id="rId2"/>
            </a:endParaRPr>
          </a:p>
          <a:p>
            <a:pPr>
              <a:buNone/>
            </a:pPr>
            <a:endParaRPr lang="en-US" dirty="0" smtClean="0">
              <a:hlinkClick r:id="rId2"/>
            </a:endParaRPr>
          </a:p>
          <a:p>
            <a:pPr>
              <a:buNone/>
            </a:pPr>
            <a:endParaRPr lang="en-US" dirty="0">
              <a:hlinkClick r:id="rId2"/>
            </a:endParaRPr>
          </a:p>
          <a:p>
            <a:pPr>
              <a:buNone/>
            </a:pPr>
            <a:r>
              <a:rPr lang="en-US" dirty="0" smtClean="0">
                <a:hlinkClick r:id="rId2"/>
              </a:rPr>
              <a:t>http://www.biography.com/people/alain-leroy-locke-37962</a:t>
            </a:r>
            <a:endParaRPr lang="en-US" dirty="0" smtClean="0"/>
          </a:p>
          <a:p>
            <a:pPr>
              <a:buNone/>
            </a:pPr>
            <a:r>
              <a:rPr lang="en-US" dirty="0" smtClean="0">
                <a:hlinkClick r:id="rId3"/>
              </a:rPr>
              <a:t>http://christopherbuck.com/pdf/Buck_2008_Locke_World_Order.pdf</a:t>
            </a:r>
            <a:endParaRPr lang="en-US" dirty="0" smtClean="0"/>
          </a:p>
          <a:p>
            <a:pPr>
              <a:buNone/>
            </a:pPr>
            <a:r>
              <a:rPr lang="en-US" dirty="0" smtClean="0">
                <a:hlinkClick r:id="rId4"/>
              </a:rPr>
              <a:t>http://bahaiteachings.org/wp-content/uploads/2014/07/Buck_2014_Locke_World_Citizenship_Edit.pdf</a:t>
            </a:r>
            <a:endParaRPr lang="en-US" dirty="0" smtClean="0"/>
          </a:p>
          <a:p>
            <a:pPr>
              <a:buNone/>
            </a:pPr>
            <a:r>
              <a:rPr lang="en-US" dirty="0">
                <a:hlinkClick r:id="rId5"/>
              </a:rPr>
              <a:t>http://</a:t>
            </a:r>
            <a:r>
              <a:rPr lang="en-US" dirty="0" smtClean="0">
                <a:hlinkClick r:id="rId5"/>
              </a:rPr>
              <a:t>bahai-library.com/pdf/b/buck_locke_faith_philosophy.pdf</a:t>
            </a:r>
            <a:r>
              <a:rPr lang="en-US" dirty="0" smtClean="0"/>
              <a:t> </a:t>
            </a:r>
          </a:p>
          <a:p>
            <a:pPr>
              <a:buNone/>
            </a:pPr>
            <a:r>
              <a:rPr lang="en-US" dirty="0" smtClean="0"/>
              <a:t>- on line full book about his life, philosophy and Baha’i universal values</a:t>
            </a:r>
            <a:endParaRPr lang="en-US" dirty="0"/>
          </a:p>
        </p:txBody>
      </p:sp>
      <p:pic>
        <p:nvPicPr>
          <p:cNvPr id="4" name="Picture 3" descr="Alain_Locke.png"/>
          <p:cNvPicPr>
            <a:picLocks noChangeAspect="1"/>
          </p:cNvPicPr>
          <p:nvPr/>
        </p:nvPicPr>
        <p:blipFill>
          <a:blip r:embed="rId6" cstate="print"/>
          <a:stretch>
            <a:fillRect/>
          </a:stretch>
        </p:blipFill>
        <p:spPr>
          <a:xfrm>
            <a:off x="3505200" y="2057400"/>
            <a:ext cx="1629427" cy="2182535"/>
          </a:xfrm>
          <a:prstGeom prst="rect">
            <a:avLst/>
          </a:prstGeom>
          <a:ln w="38100">
            <a:solidFill>
              <a:schemeClr val="tx1"/>
            </a:solid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ALAIN LEROY LOCKE</a:t>
            </a:r>
            <a:endParaRPr lang="en-US" dirty="0"/>
          </a:p>
        </p:txBody>
      </p:sp>
      <p:sp>
        <p:nvSpPr>
          <p:cNvPr id="3" name="Content Placeholder 2"/>
          <p:cNvSpPr>
            <a:spLocks noGrp="1"/>
          </p:cNvSpPr>
          <p:nvPr>
            <p:ph idx="1"/>
          </p:nvPr>
        </p:nvSpPr>
        <p:spPr>
          <a:xfrm>
            <a:off x="457200" y="1066800"/>
            <a:ext cx="8229600" cy="5059369"/>
          </a:xfrm>
        </p:spPr>
        <p:txBody>
          <a:bodyPr>
            <a:normAutofit fontScale="62500" lnSpcReduction="20000"/>
          </a:bodyPr>
          <a:lstStyle/>
          <a:p>
            <a:pPr>
              <a:buNone/>
            </a:pPr>
            <a:r>
              <a:rPr lang="en-US" sz="5100" b="1" dirty="0" smtClean="0"/>
              <a:t>Early Life and Education</a:t>
            </a:r>
          </a:p>
          <a:p>
            <a:pPr>
              <a:buNone/>
            </a:pPr>
            <a:endParaRPr lang="en-US" b="1" dirty="0" smtClean="0"/>
          </a:p>
          <a:p>
            <a:r>
              <a:rPr lang="en-US" dirty="0" smtClean="0"/>
              <a:t>Alain </a:t>
            </a:r>
            <a:r>
              <a:rPr lang="en-US" dirty="0" err="1" smtClean="0"/>
              <a:t>LeRoy</a:t>
            </a:r>
            <a:r>
              <a:rPr lang="en-US" dirty="0" smtClean="0"/>
              <a:t> Locke was born in Philadelphia, Pennsylvania, on </a:t>
            </a:r>
            <a:r>
              <a:rPr lang="en-US" b="1" dirty="0" smtClean="0"/>
              <a:t>September 13, 1886</a:t>
            </a:r>
            <a:r>
              <a:rPr lang="en-US" dirty="0" smtClean="0"/>
              <a:t>, to father Pliny Ishmael and mother Mary Hawkins Locke. </a:t>
            </a:r>
            <a:r>
              <a:rPr lang="en-US" b="1" dirty="0" smtClean="0"/>
              <a:t>A gifted student</a:t>
            </a:r>
            <a:r>
              <a:rPr lang="en-US" dirty="0" smtClean="0"/>
              <a:t>, Locke graduated from Philadelphia's Central High School second in his class in 1902. He attended the </a:t>
            </a:r>
            <a:r>
              <a:rPr lang="en-US" b="1" dirty="0" smtClean="0"/>
              <a:t>Philadelphia School of Pedagogy</a:t>
            </a:r>
            <a:r>
              <a:rPr lang="en-US" dirty="0" smtClean="0"/>
              <a:t> before matriculating at </a:t>
            </a:r>
            <a:r>
              <a:rPr lang="en-US" b="1" dirty="0" smtClean="0"/>
              <a:t>Harvard University, </a:t>
            </a:r>
            <a:r>
              <a:rPr lang="en-US" dirty="0" smtClean="0"/>
              <a:t>from which he graduated in 1907 with degrees in both literature and philosophy.</a:t>
            </a:r>
          </a:p>
          <a:p>
            <a:pPr>
              <a:buNone/>
            </a:pPr>
            <a:endParaRPr lang="en-US" dirty="0" smtClean="0"/>
          </a:p>
          <a:p>
            <a:r>
              <a:rPr lang="en-US" dirty="0" smtClean="0"/>
              <a:t>Despite his intellect and clear talent, Locke faced significant </a:t>
            </a:r>
            <a:r>
              <a:rPr lang="en-US" b="1" dirty="0" smtClean="0"/>
              <a:t>barriers as an African American</a:t>
            </a:r>
            <a:r>
              <a:rPr lang="en-US" dirty="0" smtClean="0"/>
              <a:t>. Though he was selected as </a:t>
            </a:r>
            <a:r>
              <a:rPr lang="en-US" b="1" dirty="0" smtClean="0"/>
              <a:t>the first African-American Rhodes Scholar</a:t>
            </a:r>
            <a:r>
              <a:rPr lang="en-US" dirty="0" smtClean="0"/>
              <a:t>, Locke was </a:t>
            </a:r>
            <a:r>
              <a:rPr lang="en-US" b="1" dirty="0" smtClean="0"/>
              <a:t>denied admission to several colleges at the University of Oxford because of his race.</a:t>
            </a:r>
            <a:r>
              <a:rPr lang="en-US" dirty="0" smtClean="0"/>
              <a:t> He finally gained entry into Hertford College, where he studied from 1907 to 1910. Locke </a:t>
            </a:r>
            <a:r>
              <a:rPr lang="en-US" b="1" dirty="0" smtClean="0"/>
              <a:t>also studied philosophy at the University of Berlin</a:t>
            </a:r>
            <a:r>
              <a:rPr lang="en-US" dirty="0" smtClean="0"/>
              <a:t> during his years abroad.</a:t>
            </a:r>
          </a:p>
          <a:p>
            <a:pPr marL="0" indent="0">
              <a:buNone/>
            </a:pPr>
            <a:r>
              <a:rPr lang="en-US" dirty="0" smtClean="0"/>
              <a:t> </a:t>
            </a:r>
            <a:endParaRPr lang="en-US" dirty="0"/>
          </a:p>
        </p:txBody>
      </p:sp>
    </p:spTree>
    <p:extLst>
      <p:ext uri="{BB962C8B-B14F-4D97-AF65-F5344CB8AC3E}">
        <p14:creationId xmlns:p14="http://schemas.microsoft.com/office/powerpoint/2010/main" xmlns="" val="23254642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dirty="0" smtClean="0"/>
              <a:t>ALAIN LEROY LOCKE</a:t>
            </a:r>
            <a:endParaRPr lang="en-US" dirty="0"/>
          </a:p>
        </p:txBody>
      </p:sp>
      <p:sp>
        <p:nvSpPr>
          <p:cNvPr id="3" name="Content Placeholder 2"/>
          <p:cNvSpPr>
            <a:spLocks noGrp="1"/>
          </p:cNvSpPr>
          <p:nvPr>
            <p:ph idx="1"/>
          </p:nvPr>
        </p:nvSpPr>
        <p:spPr>
          <a:xfrm>
            <a:off x="457200" y="914400"/>
            <a:ext cx="8229600" cy="5211769"/>
          </a:xfrm>
        </p:spPr>
        <p:txBody>
          <a:bodyPr>
            <a:normAutofit fontScale="77500" lnSpcReduction="20000"/>
          </a:bodyPr>
          <a:lstStyle/>
          <a:p>
            <a:pPr algn="ctr">
              <a:buNone/>
            </a:pPr>
            <a:r>
              <a:rPr lang="en-US" sz="5800" b="1" dirty="0" smtClean="0"/>
              <a:t>Connecting Artists with Place and </a:t>
            </a:r>
          </a:p>
          <a:p>
            <a:pPr algn="ctr">
              <a:buNone/>
            </a:pPr>
            <a:r>
              <a:rPr lang="en-US" sz="5800" b="1" dirty="0" smtClean="0"/>
              <a:t>Inspiring the Harlem Renaissance</a:t>
            </a:r>
          </a:p>
          <a:p>
            <a:pPr>
              <a:buNone/>
            </a:pPr>
            <a:endParaRPr lang="en-US" b="1" dirty="0" smtClean="0"/>
          </a:p>
          <a:p>
            <a:r>
              <a:rPr lang="en-US" b="1" dirty="0" smtClean="0"/>
              <a:t>Locke promoted African-American artists and writers, encouraging them to look to Africa for artistic inspiration</a:t>
            </a:r>
            <a:r>
              <a:rPr lang="en-US" dirty="0" smtClean="0"/>
              <a:t>. Author </a:t>
            </a:r>
            <a:r>
              <a:rPr lang="en-US" dirty="0" err="1" smtClean="0"/>
              <a:t>Zora</a:t>
            </a:r>
            <a:r>
              <a:rPr lang="en-US" dirty="0" smtClean="0"/>
              <a:t> Neale Hurston received significant support from Locke. He also reviewed the work of African-American scholars in the pages of the periodicals </a:t>
            </a:r>
            <a:r>
              <a:rPr lang="en-US" i="1" dirty="0" smtClean="0"/>
              <a:t>Opportunity</a:t>
            </a:r>
            <a:r>
              <a:rPr lang="en-US" dirty="0" smtClean="0"/>
              <a:t> and</a:t>
            </a:r>
            <a:r>
              <a:rPr lang="en-US" i="1" dirty="0" smtClean="0"/>
              <a:t> </a:t>
            </a:r>
            <a:r>
              <a:rPr lang="en-US" i="1" dirty="0" err="1" smtClean="0"/>
              <a:t>Phylon</a:t>
            </a:r>
            <a:r>
              <a:rPr lang="en-US" dirty="0" smtClean="0"/>
              <a:t>, and published work on African-American art, theater, poetry and music.</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ALAIN LEROY LOCKE</a:t>
            </a:r>
            <a:endParaRPr lang="en-US" dirty="0"/>
          </a:p>
        </p:txBody>
      </p:sp>
      <p:sp>
        <p:nvSpPr>
          <p:cNvPr id="3" name="Content Placeholder 2"/>
          <p:cNvSpPr>
            <a:spLocks noGrp="1"/>
          </p:cNvSpPr>
          <p:nvPr>
            <p:ph idx="1"/>
          </p:nvPr>
        </p:nvSpPr>
        <p:spPr/>
        <p:txBody>
          <a:bodyPr>
            <a:normAutofit fontScale="55000" lnSpcReduction="20000"/>
          </a:bodyPr>
          <a:lstStyle/>
          <a:p>
            <a:pPr algn="ctr">
              <a:buNone/>
            </a:pPr>
            <a:r>
              <a:rPr lang="en-US" b="1" dirty="0" smtClean="0"/>
              <a:t>Connecting Artists with Transformative Potential of Self and Culture </a:t>
            </a:r>
          </a:p>
          <a:p>
            <a:pPr algn="ctr">
              <a:buNone/>
            </a:pPr>
            <a:r>
              <a:rPr lang="en-US" b="1" dirty="0" smtClean="0"/>
              <a:t>Inspiring the Harlem Renaissance</a:t>
            </a:r>
          </a:p>
          <a:p>
            <a:pPr algn="ctr">
              <a:buNone/>
            </a:pPr>
            <a:endParaRPr lang="en-US" b="1" dirty="0" smtClean="0"/>
          </a:p>
          <a:p>
            <a:pPr algn="ctr">
              <a:buNone/>
            </a:pPr>
            <a:endParaRPr lang="en-US" b="1" dirty="0" smtClean="0"/>
          </a:p>
          <a:p>
            <a:r>
              <a:rPr lang="en-US" dirty="0" smtClean="0"/>
              <a:t>Much of Locke's writing focused on African and African-American identity. His collection of writing and illustrations, </a:t>
            </a:r>
            <a:r>
              <a:rPr lang="en-US" i="1" dirty="0" smtClean="0"/>
              <a:t>The New Negro</a:t>
            </a:r>
            <a:r>
              <a:rPr lang="en-US" dirty="0" smtClean="0"/>
              <a:t>, was published in 1925 and quickly became a classic. </a:t>
            </a:r>
            <a:r>
              <a:rPr lang="en-US" b="1" dirty="0" smtClean="0"/>
              <a:t>He also published pieces on the Harlem Renaissance, communicating the energy and potential of Harlem culture to a wide audience of both black and white readers</a:t>
            </a:r>
            <a:r>
              <a:rPr lang="en-US" dirty="0" smtClean="0"/>
              <a:t>. For his part in developing the movement, Locke has been dubbed the </a:t>
            </a:r>
            <a:r>
              <a:rPr lang="en-US" b="1" dirty="0" smtClean="0"/>
              <a:t>"Father of the Harlem Renaissance</a:t>
            </a:r>
            <a:r>
              <a:rPr lang="en-US" dirty="0" smtClean="0"/>
              <a:t>." </a:t>
            </a:r>
          </a:p>
          <a:p>
            <a:endParaRPr lang="en-US" dirty="0"/>
          </a:p>
          <a:p>
            <a:r>
              <a:rPr lang="en-US" dirty="0" smtClean="0"/>
              <a:t>His views on African-American intellectual and cultural life differed sharply from those of other Harlem Renaissance leaders, however, including W.E.B. Du Bois (who was also a friend of Locke's). While Du Bois believed that African-American artists should aim to uplift their race, </a:t>
            </a:r>
            <a:r>
              <a:rPr lang="en-US" b="1" u="sng" dirty="0" smtClean="0"/>
              <a:t>Locke argued that the artist's responsibility was primarily to himself or herself.</a:t>
            </a:r>
          </a:p>
          <a:p>
            <a:pPr algn="ctr">
              <a:buNone/>
            </a:pPr>
            <a:endParaRPr lang="en-US" b="1" dirty="0" smtClean="0"/>
          </a:p>
          <a:p>
            <a:pPr>
              <a:buNone/>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9"/>
          </a:xfrm>
        </p:spPr>
        <p:txBody>
          <a:bodyPr>
            <a:normAutofit/>
          </a:bodyPr>
          <a:lstStyle/>
          <a:p>
            <a:pPr algn="ctr">
              <a:buNone/>
            </a:pPr>
            <a:r>
              <a:rPr lang="en-US" b="1" dirty="0" smtClean="0"/>
              <a:t>World Citizenship: Mirage or Reality?</a:t>
            </a:r>
          </a:p>
          <a:p>
            <a:pPr algn="ctr">
              <a:buNone/>
            </a:pPr>
            <a:r>
              <a:rPr lang="en-US" dirty="0" smtClean="0"/>
              <a:t>Address by Alain Locke</a:t>
            </a:r>
          </a:p>
          <a:p>
            <a:pPr algn="ctr">
              <a:buNone/>
            </a:pPr>
            <a:r>
              <a:rPr lang="en-US" dirty="0" smtClean="0"/>
              <a:t>Professor of Philosophy at Howard University</a:t>
            </a:r>
          </a:p>
          <a:p>
            <a:pPr algn="ctr">
              <a:buNone/>
            </a:pPr>
            <a:r>
              <a:rPr lang="en-US" dirty="0" smtClean="0"/>
              <a:t>May 18, 1947</a:t>
            </a:r>
          </a:p>
          <a:p>
            <a:pPr algn="ctr">
              <a:buNone/>
            </a:pPr>
            <a:r>
              <a:rPr lang="en-US" i="1" dirty="0" smtClean="0"/>
              <a:t>Given at the regular Sunday morning meeting</a:t>
            </a:r>
          </a:p>
          <a:p>
            <a:pPr algn="ctr">
              <a:buNone/>
            </a:pPr>
            <a:r>
              <a:rPr lang="en-US" i="1" dirty="0" smtClean="0"/>
              <a:t>of the New York Society for Ethical Culture</a:t>
            </a:r>
          </a:p>
          <a:p>
            <a:pPr algn="ctr">
              <a:buNone/>
            </a:pPr>
            <a:r>
              <a:rPr lang="en-US" i="1" dirty="0" smtClean="0"/>
              <a:t>2 West 64th Street</a:t>
            </a:r>
          </a:p>
          <a:p>
            <a:pPr algn="ctr">
              <a:buNone/>
            </a:pPr>
            <a:r>
              <a:rPr lang="en-US" i="1" dirty="0" smtClean="0"/>
              <a:t>New York City</a:t>
            </a:r>
          </a:p>
          <a:p>
            <a:pPr algn="ctr">
              <a:buNone/>
            </a:pPr>
            <a:endParaRPr lang="en-US" dirty="0"/>
          </a:p>
        </p:txBody>
      </p:sp>
      <p:pic>
        <p:nvPicPr>
          <p:cNvPr id="4" name="Picture 3" descr="Alain_Locke.png"/>
          <p:cNvPicPr>
            <a:picLocks noChangeAspect="1"/>
          </p:cNvPicPr>
          <p:nvPr/>
        </p:nvPicPr>
        <p:blipFill>
          <a:blip r:embed="rId2" cstate="print"/>
          <a:stretch>
            <a:fillRect/>
          </a:stretch>
        </p:blipFill>
        <p:spPr>
          <a:xfrm>
            <a:off x="7010400" y="4800600"/>
            <a:ext cx="1405155" cy="188213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from </a:t>
            </a:r>
            <a:r>
              <a:rPr lang="en-US" b="1" u="sng" dirty="0" smtClean="0"/>
              <a:t>World Citizenship:  Mirage or Reality?</a:t>
            </a:r>
            <a:endParaRPr lang="en-US" b="1" u="sng"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      </a:t>
            </a:r>
            <a:r>
              <a:rPr lang="en-US" b="1" dirty="0" smtClean="0"/>
              <a:t>Vital morality</a:t>
            </a:r>
            <a:r>
              <a:rPr lang="en-US" dirty="0" smtClean="0"/>
              <a:t>, we together agree, is </a:t>
            </a:r>
            <a:r>
              <a:rPr lang="en-US" b="1" dirty="0" smtClean="0"/>
              <a:t>the effort to </a:t>
            </a:r>
            <a:r>
              <a:rPr lang="en-US" b="1" dirty="0" err="1" smtClean="0"/>
              <a:t>practicalize</a:t>
            </a:r>
            <a:r>
              <a:rPr lang="en-US" b="1" dirty="0" smtClean="0"/>
              <a:t> the ideal</a:t>
            </a:r>
            <a:r>
              <a:rPr lang="en-US" dirty="0" smtClean="0"/>
              <a:t>, and to do that, one must spend less time in the praise and justification of morality in the abstract and more time and effort on </a:t>
            </a:r>
            <a:r>
              <a:rPr lang="en-US" b="1" dirty="0" smtClean="0"/>
              <a:t>the concrete ways and means of moral action.</a:t>
            </a:r>
          </a:p>
          <a:p>
            <a:pPr>
              <a:buNone/>
            </a:pPr>
            <a:endParaRPr lang="en-US" dirty="0" smtClean="0"/>
          </a:p>
          <a:p>
            <a:pPr>
              <a:buNone/>
            </a:pPr>
            <a:r>
              <a:rPr lang="en-US" dirty="0" smtClean="0"/>
              <a:t>      And so, I pose </a:t>
            </a:r>
            <a:r>
              <a:rPr lang="en-US" b="1" dirty="0" smtClean="0"/>
              <a:t>the pragmatic question: To what extent is world citizenship possible? </a:t>
            </a:r>
            <a:r>
              <a:rPr lang="en-US" dirty="0" smtClean="0"/>
              <a:t>How realizable is this ideal, which though so peculiarly involved in the general state of our world today, is nevertheless so old and recurring an idea with all the great spiritual teachers of mankind, the religious prophets especially? </a:t>
            </a:r>
            <a:r>
              <a:rPr lang="en-US" b="1" i="1" dirty="0" smtClean="0"/>
              <a:t>Is world citizenship a mirage or can it become a reality?</a:t>
            </a:r>
          </a:p>
          <a:p>
            <a:pPr>
              <a:buNone/>
            </a:pPr>
            <a:endParaRPr lang="en-US" dirty="0" smtClean="0"/>
          </a:p>
          <a:p>
            <a:pPr>
              <a:buNone/>
            </a:pPr>
            <a:r>
              <a:rPr lang="en-US" dirty="0" smtClean="0"/>
              <a:t>      As contrasted with an idealistic devotee, </a:t>
            </a:r>
            <a:r>
              <a:rPr lang="en-US" b="1" dirty="0" smtClean="0"/>
              <a:t>a realistic believer </a:t>
            </a:r>
            <a:r>
              <a:rPr lang="en-US" dirty="0" smtClean="0"/>
              <a:t>is one who carefully </a:t>
            </a:r>
            <a:r>
              <a:rPr lang="en-US" b="1" u="sng" dirty="0" smtClean="0"/>
              <a:t>estimates the discrepancies and obstacles between the actual situation and its proposed ideal objectives</a:t>
            </a:r>
            <a:r>
              <a:rPr lang="en-US" u="sng" dirty="0" smtClean="0"/>
              <a:t>. </a:t>
            </a:r>
            <a:r>
              <a:rPr lang="en-US" dirty="0" smtClean="0"/>
              <a:t>Let us, accordingly, take stock of what has stood and still stands between us and any considerable        attainment of the goals of world citizenship.</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
            </a:r>
            <a:br>
              <a:rPr lang="en-US" b="1" dirty="0" smtClean="0"/>
            </a:br>
            <a:r>
              <a:rPr lang="en-US" b="1" dirty="0" smtClean="0"/>
              <a:t>PRACTICALIZATION OF </a:t>
            </a:r>
            <a:br>
              <a:rPr lang="en-US" b="1" dirty="0" smtClean="0"/>
            </a:br>
            <a:r>
              <a:rPr lang="en-US" b="1" dirty="0" smtClean="0"/>
              <a:t>WORLD CITIZENSHIP</a:t>
            </a:r>
            <a:endParaRPr lang="en-US" b="1" dirty="0"/>
          </a:p>
        </p:txBody>
      </p:sp>
      <p:sp>
        <p:nvSpPr>
          <p:cNvPr id="3" name="Content Placeholder 2"/>
          <p:cNvSpPr>
            <a:spLocks noGrp="1"/>
          </p:cNvSpPr>
          <p:nvPr>
            <p:ph idx="1"/>
          </p:nvPr>
        </p:nvSpPr>
        <p:spPr>
          <a:xfrm>
            <a:off x="381000" y="1295400"/>
            <a:ext cx="8229600" cy="5364169"/>
          </a:xfrm>
        </p:spPr>
        <p:txBody>
          <a:bodyPr>
            <a:normAutofit fontScale="70000" lnSpcReduction="20000"/>
          </a:bodyPr>
          <a:lstStyle/>
          <a:p>
            <a:pPr>
              <a:buNone/>
            </a:pPr>
            <a:r>
              <a:rPr lang="en-US" b="1" dirty="0" smtClean="0"/>
              <a:t>     </a:t>
            </a:r>
          </a:p>
          <a:p>
            <a:pPr>
              <a:buNone/>
            </a:pPr>
            <a:r>
              <a:rPr lang="en-US" b="1" dirty="0" smtClean="0"/>
              <a:t>     The “one world” of today </a:t>
            </a:r>
            <a:r>
              <a:rPr lang="en-US" dirty="0" smtClean="0"/>
              <a:t>is </a:t>
            </a:r>
            <a:r>
              <a:rPr lang="en-US" b="1" dirty="0" smtClean="0"/>
              <a:t>neither the religious concept </a:t>
            </a:r>
            <a:r>
              <a:rPr lang="en-US" dirty="0" smtClean="0"/>
              <a:t>of a world united by the spiritual bonds of a common belief </a:t>
            </a:r>
            <a:r>
              <a:rPr lang="en-US" b="1" dirty="0" smtClean="0"/>
              <a:t>nor that humanist dream of a world</a:t>
            </a:r>
            <a:r>
              <a:rPr lang="en-US" dirty="0" smtClean="0"/>
              <a:t> intellectually unified by a common tradition of culture. </a:t>
            </a:r>
          </a:p>
          <a:p>
            <a:pPr>
              <a:buNone/>
            </a:pPr>
            <a:endParaRPr lang="en-US" dirty="0" smtClean="0"/>
          </a:p>
          <a:p>
            <a:pPr>
              <a:buNone/>
            </a:pPr>
            <a:r>
              <a:rPr lang="en-US" dirty="0" smtClean="0"/>
              <a:t>      Instead, the one world of today is </a:t>
            </a:r>
            <a:r>
              <a:rPr lang="en-US" b="1" dirty="0" smtClean="0"/>
              <a:t>the much more realistic notion of a world community politically united by a common loyalty to international law and justice</a:t>
            </a:r>
            <a:r>
              <a:rPr lang="en-US" dirty="0" smtClean="0"/>
              <a:t> and mutually federated by guaranteed reciprocity in communication, trade and culture. </a:t>
            </a:r>
          </a:p>
          <a:p>
            <a:pPr>
              <a:buNone/>
            </a:pPr>
            <a:endParaRPr lang="en-US" dirty="0" smtClean="0"/>
          </a:p>
          <a:p>
            <a:pPr>
              <a:buNone/>
            </a:pPr>
            <a:r>
              <a:rPr lang="en-US" dirty="0" smtClean="0"/>
              <a:t>      This in itself is </a:t>
            </a:r>
            <a:r>
              <a:rPr lang="en-US" b="1" dirty="0" smtClean="0"/>
              <a:t>an obvious </a:t>
            </a:r>
            <a:r>
              <a:rPr lang="en-US" b="1" dirty="0" err="1" smtClean="0"/>
              <a:t>practicalization</a:t>
            </a:r>
            <a:r>
              <a:rPr lang="en-US" b="1" dirty="0" smtClean="0"/>
              <a:t> of the basic idea</a:t>
            </a:r>
            <a:r>
              <a:rPr lang="en-US" dirty="0" smtClean="0"/>
              <a:t>, and to that extent a real gain both in practicability and in vital relevance to the interests of ordinary men. </a:t>
            </a:r>
            <a:r>
              <a:rPr lang="en-US" b="1" i="1" dirty="0" smtClean="0"/>
              <a:t>Brought down within range of the interests and practical understanding of the average man, world citizenship has become a matter of common and vital concern</a:t>
            </a:r>
            <a:r>
              <a:rPr lang="en-US" dirty="0" smtClean="0"/>
              <a:t>. Thus far, a perspective of widened hope and enhanced reality confronts us as we contemplate the history of the idea.</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
            </a:r>
            <a:br>
              <a:rPr lang="en-US" dirty="0" smtClean="0"/>
            </a:br>
            <a:r>
              <a:rPr lang="en-US" b="1" dirty="0" smtClean="0"/>
              <a:t>ON THE POSITIVE SIDE- </a:t>
            </a:r>
            <a:br>
              <a:rPr lang="en-US" b="1" dirty="0" smtClean="0"/>
            </a:br>
            <a:r>
              <a:rPr lang="en-US" b="1" dirty="0" smtClean="0"/>
              <a:t>GLOBAL INTER-COMMUNICATION</a:t>
            </a:r>
            <a:endParaRPr lang="en-US" b="1" dirty="0"/>
          </a:p>
        </p:txBody>
      </p:sp>
      <p:sp>
        <p:nvSpPr>
          <p:cNvPr id="3" name="Content Placeholder 2"/>
          <p:cNvSpPr>
            <a:spLocks noGrp="1"/>
          </p:cNvSpPr>
          <p:nvPr>
            <p:ph idx="1"/>
          </p:nvPr>
        </p:nvSpPr>
        <p:spPr>
          <a:xfrm>
            <a:off x="533400" y="1524000"/>
            <a:ext cx="8229600" cy="5059369"/>
          </a:xfrm>
        </p:spPr>
        <p:txBody>
          <a:bodyPr>
            <a:normAutofit fontScale="70000" lnSpcReduction="20000"/>
          </a:bodyPr>
          <a:lstStyle/>
          <a:p>
            <a:pPr>
              <a:buNone/>
            </a:pPr>
            <a:r>
              <a:rPr lang="en-US" dirty="0" smtClean="0"/>
              <a:t>On the positive side, quite in contrast to previous</a:t>
            </a:r>
          </a:p>
          <a:p>
            <a:pPr>
              <a:buNone/>
            </a:pPr>
            <a:r>
              <a:rPr lang="en-US" dirty="0" smtClean="0"/>
              <a:t>periods when men sought to propagate world fellowship,</a:t>
            </a:r>
          </a:p>
          <a:p>
            <a:pPr>
              <a:buNone/>
            </a:pPr>
            <a:r>
              <a:rPr lang="en-US" dirty="0" smtClean="0"/>
              <a:t>we do in our day have possession at last </a:t>
            </a:r>
            <a:r>
              <a:rPr lang="en-US" b="1" dirty="0" smtClean="0"/>
              <a:t>of that all important</a:t>
            </a:r>
          </a:p>
          <a:p>
            <a:pPr>
              <a:buNone/>
            </a:pPr>
            <a:r>
              <a:rPr lang="en-US" b="1" dirty="0" smtClean="0"/>
              <a:t>and basic factor—world communication.</a:t>
            </a:r>
          </a:p>
          <a:p>
            <a:pPr>
              <a:buNone/>
            </a:pPr>
            <a:endParaRPr lang="en-US" dirty="0" smtClean="0"/>
          </a:p>
          <a:p>
            <a:pPr>
              <a:buNone/>
            </a:pPr>
            <a:r>
              <a:rPr lang="en-US" dirty="0" smtClean="0"/>
              <a:t>Communication is so essential to community, that, in</a:t>
            </a:r>
          </a:p>
          <a:p>
            <a:pPr>
              <a:buNone/>
            </a:pPr>
            <a:r>
              <a:rPr lang="en-US" dirty="0" smtClean="0"/>
              <a:t>retrospect, we can see that it was a hardy, indeed almost </a:t>
            </a:r>
            <a:r>
              <a:rPr lang="en-US" b="1" dirty="0" smtClean="0"/>
              <a:t>a</a:t>
            </a:r>
          </a:p>
          <a:p>
            <a:pPr>
              <a:buNone/>
            </a:pPr>
            <a:r>
              <a:rPr lang="en-US" b="1" dirty="0" smtClean="0"/>
              <a:t>foolhardy idealism that could seriously contemplate the</a:t>
            </a:r>
          </a:p>
          <a:p>
            <a:pPr>
              <a:buNone/>
            </a:pPr>
            <a:r>
              <a:rPr lang="en-US" b="1" dirty="0" smtClean="0"/>
              <a:t>practicability of world citizenship in the comparative</a:t>
            </a:r>
          </a:p>
          <a:p>
            <a:pPr>
              <a:buNone/>
            </a:pPr>
            <a:r>
              <a:rPr lang="en-US" b="1" dirty="0" smtClean="0"/>
              <a:t>absence of so necessary a means to its realization. </a:t>
            </a:r>
          </a:p>
          <a:p>
            <a:pPr>
              <a:buNone/>
            </a:pPr>
            <a:endParaRPr lang="en-US" dirty="0" smtClean="0"/>
          </a:p>
          <a:p>
            <a:pPr>
              <a:buNone/>
            </a:pPr>
            <a:r>
              <a:rPr lang="en-US" dirty="0" smtClean="0"/>
              <a:t>But today </a:t>
            </a:r>
            <a:r>
              <a:rPr lang="en-US" b="1" dirty="0" smtClean="0"/>
              <a:t>we have global intercommunication</a:t>
            </a:r>
            <a:r>
              <a:rPr lang="en-US" dirty="0" smtClean="0"/>
              <a:t>, and to that extent</a:t>
            </a:r>
          </a:p>
          <a:p>
            <a:pPr>
              <a:buNone/>
            </a:pPr>
            <a:r>
              <a:rPr lang="en-US" dirty="0" smtClean="0"/>
              <a:t>have no insuperable limitations to world-mindedness. Also</a:t>
            </a:r>
          </a:p>
          <a:p>
            <a:pPr>
              <a:buNone/>
            </a:pPr>
            <a:r>
              <a:rPr lang="en-US" b="1" dirty="0" smtClean="0"/>
              <a:t>by the same token, we have no moral alibi </a:t>
            </a:r>
            <a:r>
              <a:rPr lang="en-US" dirty="0" smtClean="0"/>
              <a:t>for our failure to</a:t>
            </a:r>
          </a:p>
          <a:p>
            <a:pPr>
              <a:buNone/>
            </a:pPr>
            <a:r>
              <a:rPr lang="en-US" dirty="0" smtClean="0"/>
              <a:t>achieve it.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
            </a:r>
            <a:br>
              <a:rPr lang="en-US" dirty="0" smtClean="0"/>
            </a:br>
            <a:r>
              <a:rPr lang="en-US" b="1" dirty="0" smtClean="0"/>
              <a:t>ON THE POSITIVE SIDE-</a:t>
            </a:r>
            <a:br>
              <a:rPr lang="en-US" b="1" dirty="0" smtClean="0"/>
            </a:br>
            <a:r>
              <a:rPr lang="en-US" b="1" dirty="0" smtClean="0"/>
              <a:t>TRADITIONAL DESIRES </a:t>
            </a:r>
            <a:br>
              <a:rPr lang="en-US" b="1" dirty="0" smtClean="0"/>
            </a:br>
            <a:r>
              <a:rPr lang="en-US" b="1" dirty="0" smtClean="0"/>
              <a:t>FOR WORLD UNITY</a:t>
            </a:r>
            <a:endParaRPr lang="en-US" b="1" dirty="0"/>
          </a:p>
        </p:txBody>
      </p:sp>
      <p:sp>
        <p:nvSpPr>
          <p:cNvPr id="3" name="Content Placeholder 2"/>
          <p:cNvSpPr>
            <a:spLocks noGrp="1"/>
          </p:cNvSpPr>
          <p:nvPr>
            <p:ph idx="1"/>
          </p:nvPr>
        </p:nvSpPr>
        <p:spPr>
          <a:xfrm>
            <a:off x="609600" y="1646231"/>
            <a:ext cx="8229600" cy="5211769"/>
          </a:xfrm>
        </p:spPr>
        <p:txBody>
          <a:bodyPr>
            <a:normAutofit/>
          </a:bodyPr>
          <a:lstStyle/>
          <a:p>
            <a:pPr>
              <a:buNone/>
            </a:pPr>
            <a:r>
              <a:rPr lang="en-US" dirty="0" smtClean="0"/>
              <a:t>   </a:t>
            </a:r>
          </a:p>
          <a:p>
            <a:pPr>
              <a:buNone/>
            </a:pPr>
            <a:r>
              <a:rPr lang="en-US" dirty="0" smtClean="0"/>
              <a:t>    </a:t>
            </a:r>
            <a:r>
              <a:rPr lang="en-US" b="1" dirty="0" smtClean="0"/>
              <a:t>Also on the positive side</a:t>
            </a:r>
            <a:r>
              <a:rPr lang="en-US" dirty="0" smtClean="0"/>
              <a:t>, we have additionally  strong practical re-enforcement [</a:t>
            </a:r>
            <a:r>
              <a:rPr lang="en-US" i="1" dirty="0" smtClean="0"/>
              <a:t>sic, reinforcement] of </a:t>
            </a:r>
            <a:r>
              <a:rPr lang="en-US" b="1" i="1" dirty="0" smtClean="0"/>
              <a:t>our </a:t>
            </a:r>
            <a:r>
              <a:rPr lang="en-US" b="1" dirty="0" smtClean="0"/>
              <a:t>traditional desires for world unity </a:t>
            </a:r>
            <a:r>
              <a:rPr lang="en-US" dirty="0" smtClean="0"/>
              <a:t>coming from the new</a:t>
            </a:r>
          </a:p>
          <a:p>
            <a:pPr>
              <a:buNone/>
            </a:pPr>
            <a:r>
              <a:rPr lang="en-US" dirty="0" smtClean="0"/>
              <a:t>    and </a:t>
            </a:r>
            <a:r>
              <a:rPr lang="en-US" b="1" dirty="0" smtClean="0"/>
              <a:t>inescapable needs for world collaboration </a:t>
            </a:r>
            <a:r>
              <a:rPr lang="en-US" dirty="0" smtClean="0"/>
              <a:t>so characteristic of our present day. World War II and its aftermath of world reconstruction have seen to that.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
            </a:r>
            <a:br>
              <a:rPr lang="en-US" dirty="0" smtClean="0"/>
            </a:br>
            <a:r>
              <a:rPr lang="en-US" dirty="0" smtClean="0"/>
              <a:t/>
            </a:r>
            <a:br>
              <a:rPr lang="en-US" dirty="0" smtClean="0"/>
            </a:br>
            <a:r>
              <a:rPr lang="en-US" b="1" dirty="0" smtClean="0"/>
              <a:t>ON THE NEGATIVE SIDE-</a:t>
            </a:r>
            <a:br>
              <a:rPr lang="en-US" b="1" dirty="0" smtClean="0"/>
            </a:br>
            <a:r>
              <a:rPr lang="en-US" b="1" dirty="0" smtClean="0"/>
              <a:t>NATIONALISM AND </a:t>
            </a:r>
            <a:br>
              <a:rPr lang="en-US" b="1" dirty="0" smtClean="0"/>
            </a:br>
            <a:r>
              <a:rPr lang="en-US" b="1" dirty="0" smtClean="0"/>
              <a:t>PSYCHOLOGICAL BARRIERS</a:t>
            </a:r>
            <a:endParaRPr lang="en-US" b="1" dirty="0"/>
          </a:p>
        </p:txBody>
      </p:sp>
      <p:sp>
        <p:nvSpPr>
          <p:cNvPr id="3" name="Content Placeholder 2"/>
          <p:cNvSpPr>
            <a:spLocks noGrp="1"/>
          </p:cNvSpPr>
          <p:nvPr>
            <p:ph idx="1"/>
          </p:nvPr>
        </p:nvSpPr>
        <p:spPr>
          <a:xfrm>
            <a:off x="457200" y="2133600"/>
            <a:ext cx="8229600" cy="4495800"/>
          </a:xfrm>
        </p:spPr>
        <p:txBody>
          <a:bodyPr>
            <a:normAutofit fontScale="85000" lnSpcReduction="20000"/>
          </a:bodyPr>
          <a:lstStyle/>
          <a:p>
            <a:pPr>
              <a:buNone/>
            </a:pPr>
            <a:endParaRPr lang="en-US" b="1" dirty="0" smtClean="0"/>
          </a:p>
          <a:p>
            <a:pPr>
              <a:buNone/>
            </a:pPr>
            <a:r>
              <a:rPr lang="en-US" b="1" dirty="0" smtClean="0"/>
              <a:t>But paradoxically</a:t>
            </a:r>
            <a:r>
              <a:rPr lang="en-US" dirty="0" smtClean="0"/>
              <a:t>, </a:t>
            </a:r>
          </a:p>
          <a:p>
            <a:pPr>
              <a:buNone/>
            </a:pPr>
            <a:r>
              <a:rPr lang="en-US" dirty="0" smtClean="0"/>
              <a:t>    just as we come into possession for</a:t>
            </a:r>
          </a:p>
          <a:p>
            <a:pPr>
              <a:buNone/>
            </a:pPr>
            <a:r>
              <a:rPr lang="en-US" dirty="0" smtClean="0"/>
              <a:t>    the first time of fully adequate means for world-scale living and sense, also for the first time in any clear way, its practical urgencies and advantages, </a:t>
            </a:r>
            <a:r>
              <a:rPr lang="en-US" b="1" dirty="0" smtClean="0"/>
              <a:t>we confront, on the negative side, greatly augmented obstacles</a:t>
            </a:r>
            <a:r>
              <a:rPr lang="en-US" dirty="0" smtClean="0"/>
              <a:t>, decidedly intensified hindrances to world citizenship. Indeed, world citizenship today, in the context of a century dominated by </a:t>
            </a:r>
            <a:r>
              <a:rPr lang="en-US" b="1" dirty="0" smtClean="0"/>
              <a:t>intense nationalism</a:t>
            </a:r>
            <a:r>
              <a:rPr lang="en-US" dirty="0" smtClean="0"/>
              <a:t>, faces </a:t>
            </a:r>
            <a:r>
              <a:rPr lang="en-US" b="1" dirty="0" smtClean="0"/>
              <a:t>psychological barriers of the gravest and most challenging character</a:t>
            </a:r>
            <a:r>
              <a:rPr lang="en-US" dirty="0" smtClean="0"/>
              <a:t>.</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
            </a:r>
            <a:br>
              <a:rPr lang="en-US" b="1" dirty="0" smtClean="0"/>
            </a:br>
            <a:r>
              <a:rPr lang="en-US" b="1" dirty="0" smtClean="0"/>
              <a:t>ON THE OBSTACLE OF EXPANSIONISM AND COMPETITIVE NATIONALISM</a:t>
            </a:r>
            <a:endParaRPr lang="en-US" b="1" dirty="0"/>
          </a:p>
        </p:txBody>
      </p:sp>
      <p:sp>
        <p:nvSpPr>
          <p:cNvPr id="3" name="Content Placeholder 2"/>
          <p:cNvSpPr>
            <a:spLocks noGrp="1"/>
          </p:cNvSpPr>
          <p:nvPr>
            <p:ph idx="1"/>
          </p:nvPr>
        </p:nvSpPr>
        <p:spPr>
          <a:xfrm>
            <a:off x="457200" y="1143000"/>
            <a:ext cx="8229600" cy="4983169"/>
          </a:xfrm>
        </p:spPr>
        <p:txBody>
          <a:bodyPr/>
          <a:lstStyle/>
          <a:p>
            <a:pPr>
              <a:buNone/>
            </a:pPr>
            <a:r>
              <a:rPr lang="en-US" dirty="0" smtClean="0"/>
              <a:t>    </a:t>
            </a:r>
          </a:p>
          <a:p>
            <a:pPr>
              <a:buNone/>
            </a:pPr>
            <a:r>
              <a:rPr lang="en-US" dirty="0" smtClean="0"/>
              <a:t>    Our most characteristic way of life, </a:t>
            </a:r>
            <a:r>
              <a:rPr lang="en-US" b="1" dirty="0" smtClean="0"/>
              <a:t>expansionist and competitive nationalism</a:t>
            </a:r>
            <a:r>
              <a:rPr lang="en-US" dirty="0" smtClean="0"/>
              <a:t>, thus stands directly in the path of </a:t>
            </a:r>
            <a:r>
              <a:rPr lang="en-US" b="1" dirty="0" smtClean="0"/>
              <a:t>effective</a:t>
            </a:r>
          </a:p>
          <a:p>
            <a:pPr>
              <a:buNone/>
            </a:pPr>
            <a:r>
              <a:rPr lang="en-US" b="1" dirty="0" smtClean="0"/>
              <a:t>    internationalism </a:t>
            </a:r>
            <a:r>
              <a:rPr lang="en-US" dirty="0" smtClean="0"/>
              <a:t>and that </a:t>
            </a:r>
            <a:r>
              <a:rPr lang="en-US" b="1" dirty="0" smtClean="0"/>
              <a:t>world citizenship which is both its rationale and its practical support.</a:t>
            </a:r>
            <a:endParaRPr lang="en-US"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Autofit/>
          </a:bodyPr>
          <a:lstStyle/>
          <a:p>
            <a:pPr algn="l"/>
            <a:r>
              <a:rPr lang="en-US" sz="2400" b="1" dirty="0" smtClean="0">
                <a:latin typeface="Andalus" pitchFamily="18" charset="-78"/>
                <a:cs typeface="Andalus" pitchFamily="18" charset="-78"/>
              </a:rPr>
              <a:t>Wherefore we must conclude, if we insist on being realistic, that any substantial advance toward the objectives of </a:t>
            </a:r>
            <a:r>
              <a:rPr lang="en-US" sz="2400" b="1" i="1" u="sng" dirty="0" smtClean="0">
                <a:latin typeface="Andalus" pitchFamily="18" charset="-78"/>
                <a:cs typeface="Andalus" pitchFamily="18" charset="-78"/>
              </a:rPr>
              <a:t>world citizenship involves challenging and changing all such mind-sets as stand in its way.</a:t>
            </a:r>
            <a:endParaRPr lang="en-US" sz="2400" b="1" i="1" u="sng" dirty="0">
              <a:latin typeface="Andalus" pitchFamily="18" charset="-78"/>
              <a:cs typeface="Andalus" pitchFamily="18" charset="-78"/>
            </a:endParaRPr>
          </a:p>
        </p:txBody>
      </p:sp>
      <p:sp>
        <p:nvSpPr>
          <p:cNvPr id="3" name="Content Placeholder 2"/>
          <p:cNvSpPr>
            <a:spLocks noGrp="1"/>
          </p:cNvSpPr>
          <p:nvPr>
            <p:ph sz="half" idx="1"/>
          </p:nvPr>
        </p:nvSpPr>
        <p:spPr>
          <a:xfrm>
            <a:off x="304800" y="2286000"/>
            <a:ext cx="4038600" cy="4191000"/>
          </a:xfrm>
          <a:ln w="76200">
            <a:solidFill>
              <a:srgbClr val="C00000"/>
            </a:solidFill>
          </a:ln>
        </p:spPr>
        <p:txBody>
          <a:bodyPr>
            <a:normAutofit/>
          </a:bodyPr>
          <a:lstStyle/>
          <a:p>
            <a:pPr lvl="1" algn="ctr">
              <a:buNone/>
            </a:pPr>
            <a:endParaRPr lang="en-US" dirty="0" smtClean="0"/>
          </a:p>
          <a:p>
            <a:pPr algn="ctr">
              <a:buNone/>
            </a:pPr>
            <a:endParaRPr lang="en-US" dirty="0"/>
          </a:p>
        </p:txBody>
      </p:sp>
      <p:pic>
        <p:nvPicPr>
          <p:cNvPr id="5" name="Content Placeholder 4" descr="pyramid_of_change_results_action_mental_models.png"/>
          <p:cNvPicPr>
            <a:picLocks noGrp="1" noChangeAspect="1"/>
          </p:cNvPicPr>
          <p:nvPr>
            <p:ph sz="half" idx="2"/>
          </p:nvPr>
        </p:nvPicPr>
        <p:blipFill>
          <a:blip r:embed="rId2" cstate="print"/>
          <a:stretch>
            <a:fillRect/>
          </a:stretch>
        </p:blipFill>
        <p:spPr>
          <a:xfrm>
            <a:off x="4800600" y="2286000"/>
            <a:ext cx="3817495" cy="4191000"/>
          </a:xfrm>
          <a:ln w="57150">
            <a:solidFill>
              <a:schemeClr val="accent2">
                <a:lumMod val="75000"/>
              </a:schemeClr>
            </a:solidFill>
          </a:ln>
        </p:spPr>
      </p:pic>
      <p:sp>
        <p:nvSpPr>
          <p:cNvPr id="6" name="Rectangle 5"/>
          <p:cNvSpPr/>
          <p:nvPr/>
        </p:nvSpPr>
        <p:spPr>
          <a:xfrm>
            <a:off x="533400" y="2286000"/>
            <a:ext cx="3352800" cy="3970318"/>
          </a:xfrm>
          <a:prstGeom prst="rect">
            <a:avLst/>
          </a:prstGeom>
        </p:spPr>
        <p:txBody>
          <a:bodyPr wrap="square">
            <a:spAutoFit/>
          </a:bodyPr>
          <a:lstStyle/>
          <a:p>
            <a:pPr>
              <a:buNone/>
            </a:pPr>
            <a:r>
              <a:rPr lang="en-US" sz="2800" dirty="0" smtClean="0"/>
              <a:t>From the same source stems another serious obstacle, an almost </a:t>
            </a:r>
            <a:r>
              <a:rPr lang="en-US" sz="2800" b="1" dirty="0" smtClean="0"/>
              <a:t>irreconcilable contradiction of true cosmopolitanism</a:t>
            </a:r>
            <a:r>
              <a:rPr lang="en-US" sz="2800" dirty="0" smtClean="0"/>
              <a:t>, and that is our almost </a:t>
            </a:r>
            <a:r>
              <a:rPr lang="en-US" sz="2800" b="1" u="sng" dirty="0" smtClean="0"/>
              <a:t>chronic mind-set</a:t>
            </a:r>
            <a:r>
              <a:rPr lang="en-US" sz="2800" dirty="0" smtClean="0"/>
              <a:t> of </a:t>
            </a:r>
            <a:r>
              <a:rPr lang="en-US" sz="2800" b="1" dirty="0" smtClean="0"/>
              <a:t>cultural imperialism</a:t>
            </a:r>
            <a:r>
              <a:rPr lang="en-US" sz="2800" dirty="0" smtClean="0"/>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t>ON DANGERS OF CULTURAL IMPERIALISM</a:t>
            </a:r>
            <a:endParaRPr lang="en-US" b="1" dirty="0"/>
          </a:p>
        </p:txBody>
      </p:sp>
      <p:sp>
        <p:nvSpPr>
          <p:cNvPr id="3" name="Content Placeholder 2"/>
          <p:cNvSpPr>
            <a:spLocks noGrp="1"/>
          </p:cNvSpPr>
          <p:nvPr>
            <p:ph idx="1"/>
          </p:nvPr>
        </p:nvSpPr>
        <p:spPr>
          <a:xfrm>
            <a:off x="457200" y="1371600"/>
            <a:ext cx="8229600" cy="4754569"/>
          </a:xfrm>
        </p:spPr>
        <p:txBody>
          <a:bodyPr>
            <a:normAutofit/>
          </a:bodyPr>
          <a:lstStyle/>
          <a:p>
            <a:pPr lvl="1">
              <a:buNone/>
            </a:pPr>
            <a:r>
              <a:rPr lang="en-US" dirty="0" smtClean="0"/>
              <a:t>   This cultural imperialism, with its </a:t>
            </a:r>
            <a:r>
              <a:rPr lang="en-US" b="1" dirty="0" smtClean="0"/>
              <a:t>false identification of nationality with culture</a:t>
            </a:r>
            <a:r>
              <a:rPr lang="en-US" dirty="0" smtClean="0"/>
              <a:t> and its </a:t>
            </a:r>
            <a:r>
              <a:rPr lang="en-US" b="1" i="1" dirty="0" smtClean="0"/>
              <a:t>bigoted and tactless objectives of unity through imposed conformity</a:t>
            </a:r>
            <a:r>
              <a:rPr lang="en-US" dirty="0" smtClean="0"/>
              <a:t>, is even </a:t>
            </a:r>
            <a:r>
              <a:rPr lang="en-US" i="1" dirty="0" smtClean="0"/>
              <a:t>more insidious and divisive than its political and economic counterparts</a:t>
            </a:r>
            <a:r>
              <a:rPr lang="en-US" dirty="0" smtClean="0"/>
              <a:t>, and </a:t>
            </a:r>
            <a:r>
              <a:rPr lang="en-US" b="1" dirty="0" smtClean="0"/>
              <a:t>threatens</a:t>
            </a:r>
            <a:r>
              <a:rPr lang="en-US" dirty="0" smtClean="0"/>
              <a:t>, long even after the liquidation of empire, </a:t>
            </a:r>
            <a:r>
              <a:rPr lang="en-US" b="1" dirty="0" smtClean="0"/>
              <a:t>to raise additional barriers</a:t>
            </a:r>
            <a:r>
              <a:rPr lang="en-US" dirty="0" smtClean="0"/>
              <a:t>, difficult for constructive world attitudes to surmount.</a:t>
            </a:r>
          </a:p>
          <a:p>
            <a:pPr>
              <a:buNone/>
            </a:pPr>
            <a:r>
              <a:rPr lang="en-US" dirty="0" smtClean="0"/>
              <a:t>     </a:t>
            </a:r>
          </a:p>
          <a:p>
            <a:pPr>
              <a:buNone/>
            </a:pPr>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Sidenote</a:t>
            </a:r>
            <a:r>
              <a:rPr lang="en-US" dirty="0" smtClean="0"/>
              <a:t> from </a:t>
            </a:r>
            <a:r>
              <a:rPr lang="en-US" u="sng" dirty="0" smtClean="0"/>
              <a:t>Locke: Faith and Philosophy</a:t>
            </a:r>
            <a:r>
              <a:rPr lang="en-US" dirty="0" smtClean="0"/>
              <a:t> by Chris Buck </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smtClean="0"/>
              <a:t>Pragmatism </a:t>
            </a:r>
            <a:r>
              <a:rPr lang="en-US" b="1" dirty="0"/>
              <a:t>gave birth to cultural pluralism</a:t>
            </a:r>
            <a:r>
              <a:rPr lang="en-US" dirty="0"/>
              <a:t>, which Locke helped originate, develop, and promulgate with almost religious zeal. During the 1920s, the question as to </a:t>
            </a:r>
            <a:r>
              <a:rPr lang="en-US" b="1" dirty="0"/>
              <a:t>what constitutes American identity was “a national preoccupation</a:t>
            </a:r>
            <a:r>
              <a:rPr lang="en-US" b="1" dirty="0" smtClean="0"/>
              <a:t>.”</a:t>
            </a:r>
            <a:endParaRPr lang="en-US" b="1" dirty="0"/>
          </a:p>
          <a:p>
            <a:pPr marL="0" indent="0">
              <a:buNone/>
            </a:pPr>
            <a:endParaRPr lang="en-US" dirty="0" smtClean="0"/>
          </a:p>
          <a:p>
            <a:pPr marL="0" indent="0">
              <a:buNone/>
            </a:pPr>
            <a:r>
              <a:rPr lang="en-US" dirty="0" err="1" smtClean="0"/>
              <a:t>Posnock</a:t>
            </a:r>
            <a:r>
              <a:rPr lang="en-US" dirty="0" smtClean="0"/>
              <a:t> </a:t>
            </a:r>
            <a:r>
              <a:rPr lang="en-US" dirty="0"/>
              <a:t>states that “</a:t>
            </a:r>
            <a:r>
              <a:rPr lang="en-US" b="1" dirty="0"/>
              <a:t>pragmatism’s answer” was “cultural pluralism,” </a:t>
            </a:r>
            <a:r>
              <a:rPr lang="en-US" dirty="0"/>
              <a:t>as opposed to the coercions of assimilation— the pressure to conform—in the American paradigm of the “melting pot</a:t>
            </a:r>
            <a:r>
              <a:rPr lang="en-US" dirty="0" smtClean="0"/>
              <a:t>.”</a:t>
            </a:r>
            <a:endParaRPr lang="en-US" dirty="0"/>
          </a:p>
          <a:p>
            <a:pPr marL="0" indent="0">
              <a:buNone/>
            </a:pPr>
            <a:endParaRPr lang="en-US" dirty="0" smtClean="0"/>
          </a:p>
          <a:p>
            <a:pPr marL="0" indent="0">
              <a:buNone/>
            </a:pPr>
            <a:r>
              <a:rPr lang="en-US" dirty="0" smtClean="0"/>
              <a:t>Cultural </a:t>
            </a:r>
            <a:r>
              <a:rPr lang="en-US" dirty="0"/>
              <a:t>pluralism (</a:t>
            </a:r>
            <a:r>
              <a:rPr lang="en-US" b="1" dirty="0"/>
              <a:t>known now as multiculturalism</a:t>
            </a:r>
            <a:r>
              <a:rPr lang="en-US" dirty="0"/>
              <a:t>) was Locke’s philosophical </a:t>
            </a:r>
            <a:r>
              <a:rPr lang="en-US" dirty="0" smtClean="0"/>
              <a:t>faith— </a:t>
            </a:r>
            <a:r>
              <a:rPr lang="en-US" b="1" dirty="0" smtClean="0"/>
              <a:t>“a </a:t>
            </a:r>
            <a:r>
              <a:rPr lang="en-US" b="1" dirty="0"/>
              <a:t>new Americanism” </a:t>
            </a:r>
            <a:r>
              <a:rPr lang="en-US" dirty="0"/>
              <a:t>as he called </a:t>
            </a:r>
            <a:r>
              <a:rPr lang="en-US" dirty="0" smtClean="0"/>
              <a:t>it.</a:t>
            </a:r>
          </a:p>
          <a:p>
            <a:pPr marL="0" indent="0">
              <a:buNone/>
            </a:pPr>
            <a:endParaRPr lang="en-US" dirty="0"/>
          </a:p>
          <a:p>
            <a:pPr marL="0" indent="0">
              <a:buNone/>
            </a:pPr>
            <a:r>
              <a:rPr lang="en-US" dirty="0" smtClean="0"/>
              <a:t> </a:t>
            </a:r>
            <a:r>
              <a:rPr lang="en-US" b="1" dirty="0"/>
              <a:t>Compensating for liberalism’s fixation on freedom, cultural pluralism provides a philosophical foundation for unity in diversity </a:t>
            </a:r>
            <a:r>
              <a:rPr lang="en-US" dirty="0"/>
              <a:t>by extending the idea of democracy </a:t>
            </a:r>
            <a:r>
              <a:rPr lang="en-US" b="1" i="1" dirty="0"/>
              <a:t>beyond individuals and individual rights to the equal recognition of cultural, racial, and other group rights</a:t>
            </a:r>
            <a:r>
              <a:rPr lang="en-US" dirty="0" smtClean="0"/>
              <a:t>.  (p. 23)</a:t>
            </a:r>
            <a:endParaRPr lang="en-US" dirty="0"/>
          </a:p>
        </p:txBody>
      </p:sp>
    </p:spTree>
    <p:extLst>
      <p:ext uri="{BB962C8B-B14F-4D97-AF65-F5344CB8AC3E}">
        <p14:creationId xmlns:p14="http://schemas.microsoft.com/office/powerpoint/2010/main" xmlns="" val="11795001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457200" y="609600"/>
            <a:ext cx="8229600" cy="5516569"/>
          </a:xfrm>
        </p:spPr>
        <p:txBody>
          <a:bodyPr>
            <a:normAutofit fontScale="85000" lnSpcReduction="20000"/>
          </a:bodyPr>
          <a:lstStyle/>
          <a:p>
            <a:pPr algn="ctr">
              <a:buNone/>
            </a:pPr>
            <a:r>
              <a:rPr lang="en-US" dirty="0" smtClean="0"/>
              <a:t>   </a:t>
            </a:r>
            <a:r>
              <a:rPr lang="en-US" sz="4200" b="1" dirty="0" smtClean="0"/>
              <a:t>ON DANGERS OF GLOBALIZATION </a:t>
            </a:r>
          </a:p>
          <a:p>
            <a:pPr algn="ctr">
              <a:buNone/>
            </a:pPr>
            <a:r>
              <a:rPr lang="en-US" sz="4200" b="1" dirty="0" smtClean="0"/>
              <a:t>NARROW MINDSETS</a:t>
            </a:r>
          </a:p>
          <a:p>
            <a:pPr>
              <a:buNone/>
            </a:pPr>
            <a:r>
              <a:rPr lang="en-US" dirty="0" smtClean="0"/>
              <a:t>    </a:t>
            </a:r>
          </a:p>
          <a:p>
            <a:pPr>
              <a:buNone/>
            </a:pPr>
            <a:r>
              <a:rPr lang="en-US" dirty="0" smtClean="0"/>
              <a:t>    Though imponderable, we know that these barriers of thought and feeling are quite as serious as the material impediments, perhaps more serious. </a:t>
            </a:r>
          </a:p>
          <a:p>
            <a:pPr>
              <a:buNone/>
            </a:pPr>
            <a:endParaRPr lang="en-US" dirty="0" smtClean="0"/>
          </a:p>
          <a:p>
            <a:pPr>
              <a:buNone/>
            </a:pPr>
            <a:r>
              <a:rPr lang="en-US" dirty="0" smtClean="0"/>
              <a:t>    For the </a:t>
            </a:r>
            <a:r>
              <a:rPr lang="en-US" b="1" dirty="0" smtClean="0"/>
              <a:t>older provincialisms were confined to comparatively narrow and natural limits</a:t>
            </a:r>
            <a:r>
              <a:rPr lang="en-US" dirty="0" smtClean="0"/>
              <a:t>, whereas these </a:t>
            </a:r>
            <a:r>
              <a:rPr lang="en-US" b="1" dirty="0" smtClean="0"/>
              <a:t>synthetic provincialisms of today have wider scope and greater divisive force</a:t>
            </a:r>
            <a:r>
              <a:rPr lang="en-US" dirty="0" smtClean="0"/>
              <a:t>. They are also more inexcusable as </a:t>
            </a:r>
            <a:r>
              <a:rPr lang="en-US" b="1" i="1" dirty="0" smtClean="0"/>
              <a:t>provincialisms with world pretensions,</a:t>
            </a:r>
            <a:r>
              <a:rPr lang="en-US" dirty="0" smtClean="0"/>
              <a:t> abortively competing in an international setting.</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ON INTEGRITY TO THE VISION OF WORLD CITIZENSHIP</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smtClean="0"/>
              <a:t>Clear and courageous thinking </a:t>
            </a:r>
            <a:r>
              <a:rPr lang="en-US" dirty="0" smtClean="0"/>
              <a:t>on the issue will see no chance for the </a:t>
            </a:r>
            <a:r>
              <a:rPr lang="en-US" b="1" dirty="0" smtClean="0"/>
              <a:t>newer values and broader viewpoints </a:t>
            </a:r>
            <a:r>
              <a:rPr lang="en-US" dirty="0" smtClean="0"/>
              <a:t>except through </a:t>
            </a:r>
            <a:r>
              <a:rPr lang="en-US" b="1" dirty="0" smtClean="0"/>
              <a:t>head-on battle </a:t>
            </a:r>
            <a:r>
              <a:rPr lang="en-US" dirty="0" smtClean="0"/>
              <a:t>with these irreconcilables. </a:t>
            </a:r>
          </a:p>
          <a:p>
            <a:pPr>
              <a:buNone/>
            </a:pPr>
            <a:endParaRPr lang="en-US" dirty="0" smtClean="0"/>
          </a:p>
          <a:p>
            <a:pPr>
              <a:buNone/>
            </a:pPr>
            <a:r>
              <a:rPr lang="en-US" dirty="0" smtClean="0"/>
              <a:t>     The highest disservice, therefore, to the cause of world citizenship is </a:t>
            </a:r>
            <a:r>
              <a:rPr lang="en-US" b="1" dirty="0" smtClean="0"/>
              <a:t>to temporize </a:t>
            </a:r>
            <a:r>
              <a:rPr lang="en-US" dirty="0" smtClean="0"/>
              <a:t>with such manifest contradictions </a:t>
            </a:r>
            <a:r>
              <a:rPr lang="en-US" b="1" dirty="0" smtClean="0"/>
              <a:t>as narrow, traditional patriotism, arbitrary and irresponsible national sovereignty, militant and exclusivist cultural pride and prejudice</a:t>
            </a:r>
            <a:r>
              <a:rPr lang="en-US" dirty="0" smtClean="0"/>
              <a:t>, while at the same time </a:t>
            </a:r>
            <a:r>
              <a:rPr lang="en-US" b="1" dirty="0" smtClean="0"/>
              <a:t>giving lip service to cosmopolitanism and ideals of world understanding and collaboration</a:t>
            </a:r>
            <a:r>
              <a:rPr lang="en-US" dirty="0" smtClean="0"/>
              <a:t>. To do so is to contradict oneself, as well as to sabotage the essential next steps of social progress.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ON NEED FOR NEW EDUCATION</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Franz </a:t>
            </a:r>
            <a:r>
              <a:rPr lang="en-US" dirty="0"/>
              <a:t>Boas is even more explicit, and for that reason is additionally convincing about this necessity for enlarging the concept of the nation and revising the character of our loyalty to it. Says </a:t>
            </a:r>
            <a:r>
              <a:rPr lang="en-US" dirty="0" smtClean="0"/>
              <a:t>Boas: … </a:t>
            </a:r>
          </a:p>
          <a:p>
            <a:pPr>
              <a:buNone/>
            </a:pPr>
            <a:endParaRPr lang="en-US" dirty="0"/>
          </a:p>
          <a:p>
            <a:pPr lvl="3">
              <a:buNone/>
            </a:pPr>
            <a:r>
              <a:rPr lang="en-US" i="1" dirty="0" smtClean="0"/>
              <a:t>“For this reason, I believe that the purely emotional</a:t>
            </a:r>
          </a:p>
          <a:p>
            <a:pPr lvl="3">
              <a:buNone/>
            </a:pPr>
            <a:r>
              <a:rPr lang="en-US" i="1" dirty="0" smtClean="0"/>
              <a:t>basis on which, the world over, patriotic feelings are</a:t>
            </a:r>
          </a:p>
          <a:p>
            <a:pPr lvl="3">
              <a:buNone/>
            </a:pPr>
            <a:r>
              <a:rPr lang="en-US" i="1" dirty="0" smtClean="0"/>
              <a:t>instilled into the minds of children is one of the most</a:t>
            </a:r>
          </a:p>
          <a:p>
            <a:pPr lvl="3">
              <a:buNone/>
            </a:pPr>
            <a:r>
              <a:rPr lang="en-US" i="1" dirty="0" smtClean="0"/>
              <a:t>serious faults of our educational system, particularly</a:t>
            </a:r>
          </a:p>
          <a:p>
            <a:pPr lvl="3">
              <a:buNone/>
            </a:pPr>
            <a:r>
              <a:rPr lang="en-US" i="1" dirty="0" smtClean="0"/>
              <a:t>when we compare these methods with a lukewarm</a:t>
            </a:r>
          </a:p>
          <a:p>
            <a:pPr lvl="3">
              <a:buNone/>
            </a:pPr>
            <a:r>
              <a:rPr lang="en-US" i="1" dirty="0" smtClean="0"/>
              <a:t>attention that is given to the common interests of</a:t>
            </a:r>
          </a:p>
          <a:p>
            <a:pPr lvl="3">
              <a:buNone/>
            </a:pPr>
            <a:r>
              <a:rPr lang="en-US" i="1" dirty="0" smtClean="0"/>
              <a:t>humanity.”</a:t>
            </a:r>
          </a:p>
          <a:p>
            <a:pPr>
              <a:buNone/>
            </a:pP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ON CULTURAL IMPERIALISM AND FALSE NOTIONS OF CIVILIZATION</a:t>
            </a:r>
            <a:endParaRPr lang="en-US" b="1"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buNone/>
            </a:pPr>
            <a:r>
              <a:rPr lang="en-US" dirty="0" smtClean="0"/>
              <a:t>Toynbee </a:t>
            </a:r>
            <a:r>
              <a:rPr lang="en-US" b="1" dirty="0" smtClean="0"/>
              <a:t>unmasks and censures our cultural</a:t>
            </a:r>
          </a:p>
          <a:p>
            <a:pPr>
              <a:buNone/>
            </a:pPr>
            <a:r>
              <a:rPr lang="en-US" b="1" dirty="0" smtClean="0"/>
              <a:t>imperialism </a:t>
            </a:r>
            <a:r>
              <a:rPr lang="en-US" dirty="0" smtClean="0"/>
              <a:t>in short-shrift fashion. Says he:</a:t>
            </a:r>
          </a:p>
          <a:p>
            <a:pPr>
              <a:buNone/>
            </a:pPr>
            <a:endParaRPr lang="en-US" dirty="0" smtClean="0"/>
          </a:p>
          <a:p>
            <a:pPr lvl="3">
              <a:buNone/>
            </a:pPr>
            <a:r>
              <a:rPr lang="en-US" i="1" dirty="0" smtClean="0"/>
              <a:t>“We are no longer conscious of the presence in the</a:t>
            </a:r>
          </a:p>
          <a:p>
            <a:pPr lvl="3">
              <a:buNone/>
            </a:pPr>
            <a:r>
              <a:rPr lang="en-US" i="1" dirty="0" smtClean="0"/>
              <a:t>world of other societies of equal standing, though</a:t>
            </a:r>
          </a:p>
          <a:p>
            <a:pPr lvl="3">
              <a:buNone/>
            </a:pPr>
            <a:r>
              <a:rPr lang="en-US" i="1" dirty="0" smtClean="0"/>
              <a:t>regarding our society as being identical with</a:t>
            </a:r>
          </a:p>
          <a:p>
            <a:pPr lvl="3">
              <a:buNone/>
            </a:pPr>
            <a:r>
              <a:rPr lang="en-US" i="1" dirty="0" smtClean="0"/>
              <a:t>[‘]civilized[’] mankind, </a:t>
            </a:r>
            <a:r>
              <a:rPr lang="en-US" b="1" i="1" dirty="0" smtClean="0"/>
              <a:t>viewing the peoples and</a:t>
            </a:r>
          </a:p>
          <a:p>
            <a:pPr lvl="3">
              <a:buNone/>
            </a:pPr>
            <a:r>
              <a:rPr lang="en-US" b="1" i="1" dirty="0" smtClean="0"/>
              <a:t>cultures outside its pale as being mere ‘natives’ of the</a:t>
            </a:r>
          </a:p>
          <a:p>
            <a:pPr lvl="3">
              <a:buNone/>
            </a:pPr>
            <a:r>
              <a:rPr lang="en-US" b="1" i="1" dirty="0" smtClean="0"/>
              <a:t>territories which they inhabit on sufferance</a:t>
            </a:r>
            <a:r>
              <a:rPr lang="en-US" i="1" dirty="0" smtClean="0"/>
              <a:t>, but which</a:t>
            </a:r>
          </a:p>
          <a:p>
            <a:pPr lvl="3">
              <a:buNone/>
            </a:pPr>
            <a:r>
              <a:rPr lang="en-US" i="1" dirty="0" smtClean="0"/>
              <a:t>morally as well as practically </a:t>
            </a:r>
            <a:r>
              <a:rPr lang="en-US" b="1" i="1" dirty="0" smtClean="0"/>
              <a:t>are at our disposal by the</a:t>
            </a:r>
          </a:p>
          <a:p>
            <a:pPr lvl="3">
              <a:buNone/>
            </a:pPr>
            <a:r>
              <a:rPr lang="en-US" b="1" i="1" dirty="0" smtClean="0"/>
              <a:t>higher right of our assumed monopoly of civilization</a:t>
            </a:r>
            <a:r>
              <a:rPr lang="en-US" i="1" dirty="0" smtClean="0"/>
              <a:t>.”</a:t>
            </a:r>
            <a:endParaRPr lang="en-US" i="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
            </a:r>
            <a:br>
              <a:rPr lang="en-US" dirty="0" smtClean="0"/>
            </a:br>
            <a:r>
              <a:rPr lang="en-US" dirty="0" smtClean="0"/>
              <a:t/>
            </a:r>
            <a:br>
              <a:rPr lang="en-US" dirty="0" smtClean="0"/>
            </a:br>
            <a:r>
              <a:rPr lang="en-US" sz="4000" b="1" dirty="0" smtClean="0"/>
              <a:t>ON MOVING BEYOND </a:t>
            </a:r>
            <a:br>
              <a:rPr lang="en-US" sz="4000" b="1" dirty="0" smtClean="0"/>
            </a:br>
            <a:r>
              <a:rPr lang="en-US" sz="4000" b="1" dirty="0" smtClean="0"/>
              <a:t>‘CIVILIZATION’ VIEWPOINT</a:t>
            </a:r>
            <a:endParaRPr lang="en-US" sz="4000" b="1" dirty="0"/>
          </a:p>
        </p:txBody>
      </p:sp>
      <p:sp>
        <p:nvSpPr>
          <p:cNvPr id="3" name="Content Placeholder 2"/>
          <p:cNvSpPr>
            <a:spLocks noGrp="1"/>
          </p:cNvSpPr>
          <p:nvPr>
            <p:ph idx="1"/>
          </p:nvPr>
        </p:nvSpPr>
        <p:spPr>
          <a:xfrm>
            <a:off x="304800" y="1874831"/>
            <a:ext cx="8229600" cy="4983169"/>
          </a:xfrm>
        </p:spPr>
        <p:txBody>
          <a:bodyPr>
            <a:normAutofit fontScale="92500"/>
          </a:bodyPr>
          <a:lstStyle/>
          <a:p>
            <a:pPr>
              <a:buNone/>
            </a:pPr>
            <a:endParaRPr lang="en-US" dirty="0" smtClean="0"/>
          </a:p>
          <a:p>
            <a:pPr>
              <a:buNone/>
            </a:pPr>
            <a:r>
              <a:rPr lang="en-US" dirty="0" smtClean="0"/>
              <a:t>…it has at least become obvious to many minds and hearts that </a:t>
            </a:r>
            <a:r>
              <a:rPr lang="en-US" b="1" dirty="0" smtClean="0"/>
              <a:t>no sound internationalism can be erected upon so narrow and biased a base</a:t>
            </a:r>
            <a:r>
              <a:rPr lang="en-US" dirty="0" smtClean="0"/>
              <a:t>. We must all realize that in the course of time </a:t>
            </a:r>
            <a:r>
              <a:rPr lang="en-US" b="1" u="sng" dirty="0" smtClean="0"/>
              <a:t>we must recant the monopoly of civilization viewpoint or revert again to the competitive pursuits of national imperialism</a:t>
            </a:r>
            <a:r>
              <a:rPr lang="en-US" b="1" dirty="0" smtClean="0"/>
              <a:t>,</a:t>
            </a:r>
            <a:r>
              <a:rPr lang="en-US" dirty="0" smtClean="0"/>
              <a:t> with one surviving great power as the only logical solution to the professed objectives of “One World.”</a:t>
            </a:r>
          </a:p>
          <a:p>
            <a:pPr>
              <a:buNone/>
            </a:pPr>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600" dirty="0" smtClean="0"/>
              <a:t/>
            </a:r>
            <a:br>
              <a:rPr lang="en-US" sz="3600" dirty="0" smtClean="0"/>
            </a:br>
            <a:r>
              <a:rPr lang="en-US" sz="3600" b="1" dirty="0" smtClean="0"/>
              <a:t>ON DEDICATION TO UNIVERSAL FAMILY LEADING TO WORLD CITIZENSHIP</a:t>
            </a:r>
            <a:endParaRPr lang="en-US" sz="3600" b="1" dirty="0"/>
          </a:p>
        </p:txBody>
      </p:sp>
      <p:sp>
        <p:nvSpPr>
          <p:cNvPr id="3" name="Content Placeholder 2"/>
          <p:cNvSpPr>
            <a:spLocks noGrp="1"/>
          </p:cNvSpPr>
          <p:nvPr>
            <p:ph idx="1"/>
          </p:nvPr>
        </p:nvSpPr>
        <p:spPr>
          <a:xfrm>
            <a:off x="457200" y="990600"/>
            <a:ext cx="8229600" cy="5135569"/>
          </a:xfrm>
        </p:spPr>
        <p:txBody>
          <a:bodyPr>
            <a:normAutofit fontScale="400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sz="5500" dirty="0" smtClean="0"/>
              <a:t>Says Boas:</a:t>
            </a:r>
          </a:p>
          <a:p>
            <a:pPr>
              <a:buNone/>
            </a:pPr>
            <a:endParaRPr lang="en-US" sz="5500" dirty="0" smtClean="0"/>
          </a:p>
          <a:p>
            <a:pPr>
              <a:buNone/>
            </a:pPr>
            <a:endParaRPr lang="en-US" sz="5500" dirty="0" smtClean="0"/>
          </a:p>
          <a:p>
            <a:pPr lvl="2">
              <a:buNone/>
            </a:pPr>
            <a:r>
              <a:rPr lang="en-US" sz="4700" b="1" i="1" dirty="0" smtClean="0"/>
              <a:t>“With the advance of civilization, we see the</a:t>
            </a:r>
          </a:p>
          <a:p>
            <a:pPr lvl="2">
              <a:buNone/>
            </a:pPr>
            <a:r>
              <a:rPr lang="en-US" sz="4700" b="1" i="1" dirty="0" smtClean="0"/>
              <a:t>groups which have common interests and in which the</a:t>
            </a:r>
          </a:p>
          <a:p>
            <a:pPr lvl="2">
              <a:buNone/>
            </a:pPr>
            <a:r>
              <a:rPr lang="en-US" sz="4700" b="1" i="1" dirty="0" smtClean="0"/>
              <a:t>bonds of human brotherhood are considered binding</a:t>
            </a:r>
          </a:p>
          <a:p>
            <a:pPr lvl="2">
              <a:buNone/>
            </a:pPr>
            <a:r>
              <a:rPr lang="en-US" sz="4700" b="1" i="1" dirty="0" smtClean="0"/>
              <a:t>expand until we reach </a:t>
            </a:r>
            <a:r>
              <a:rPr lang="en-US" sz="4700" b="1" i="1" u="sng" dirty="0" smtClean="0"/>
              <a:t>the concept that all men are</a:t>
            </a:r>
          </a:p>
          <a:p>
            <a:pPr lvl="2">
              <a:buNone/>
            </a:pPr>
            <a:r>
              <a:rPr lang="en-US" sz="4700" b="1" i="1" u="sng" dirty="0" smtClean="0"/>
              <a:t>created with equal rights</a:t>
            </a:r>
            <a:r>
              <a:rPr lang="en-US" sz="4700" b="1" i="1" dirty="0" smtClean="0"/>
              <a:t>. </a:t>
            </a:r>
          </a:p>
          <a:p>
            <a:pPr lvl="2">
              <a:buNone/>
            </a:pPr>
            <a:endParaRPr lang="en-US" sz="4700" b="1" i="1" dirty="0"/>
          </a:p>
          <a:p>
            <a:pPr lvl="2">
              <a:buNone/>
            </a:pPr>
            <a:r>
              <a:rPr lang="en-US" sz="5000" b="1" i="1" dirty="0" smtClean="0"/>
              <a:t>Socrates, Buddha, and Christ are milestones which indicate </a:t>
            </a:r>
          </a:p>
          <a:p>
            <a:pPr lvl="2">
              <a:buNone/>
            </a:pPr>
            <a:r>
              <a:rPr lang="en-US" sz="5000" b="1" i="1" dirty="0" smtClean="0"/>
              <a:t>the birth of this great idea. </a:t>
            </a:r>
            <a:r>
              <a:rPr lang="en-US" sz="5000" i="1" dirty="0" smtClean="0"/>
              <a:t>But the two thousand years or more </a:t>
            </a:r>
          </a:p>
          <a:p>
            <a:pPr lvl="2">
              <a:buNone/>
            </a:pPr>
            <a:r>
              <a:rPr lang="en-US" sz="5000" i="1" dirty="0" smtClean="0"/>
              <a:t>That have elapsed since their time have not sufficed, however, to </a:t>
            </a:r>
          </a:p>
          <a:p>
            <a:pPr lvl="2">
              <a:buNone/>
            </a:pPr>
            <a:r>
              <a:rPr lang="en-US" sz="5000" i="1" dirty="0" smtClean="0"/>
              <a:t>bring about the realization of these ideals.”</a:t>
            </a:r>
          </a:p>
          <a:p>
            <a:pPr lvl="2" algn="ctr">
              <a:buNone/>
            </a:pPr>
            <a:endParaRPr lang="en-US" sz="4700" i="1"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ON WORLD CITIZENSHIP </a:t>
            </a:r>
            <a:br>
              <a:rPr lang="en-US" b="1" dirty="0" smtClean="0"/>
            </a:br>
            <a:r>
              <a:rPr lang="en-US" b="1" dirty="0" smtClean="0"/>
              <a:t>AND FAMILY FIRST</a:t>
            </a:r>
            <a:endParaRPr lang="en-US" b="1" dirty="0"/>
          </a:p>
        </p:txBody>
      </p:sp>
      <p:sp>
        <p:nvSpPr>
          <p:cNvPr id="3" name="Content Placeholder 2"/>
          <p:cNvSpPr>
            <a:spLocks noGrp="1"/>
          </p:cNvSpPr>
          <p:nvPr>
            <p:ph idx="1"/>
          </p:nvPr>
        </p:nvSpPr>
        <p:spPr/>
        <p:txBody>
          <a:bodyPr>
            <a:normAutofit/>
          </a:bodyPr>
          <a:lstStyle/>
          <a:p>
            <a:pPr algn="ctr">
              <a:buNone/>
            </a:pPr>
            <a:r>
              <a:rPr lang="en-US" i="1" dirty="0" smtClean="0"/>
              <a:t>Based on this knowledge, it is my opinion that </a:t>
            </a:r>
            <a:r>
              <a:rPr lang="en-US" b="1" i="1" u="sng" dirty="0" smtClean="0"/>
              <a:t>our first duties are to humanity as a whole</a:t>
            </a:r>
            <a:r>
              <a:rPr lang="en-US" b="1" i="1" dirty="0" smtClean="0"/>
              <a:t>, </a:t>
            </a:r>
            <a:r>
              <a:rPr lang="en-US" b="1" i="1" u="sng" dirty="0" smtClean="0"/>
              <a:t>and that in a conflict of duties our obligations to humanity are of higher value than those toward the nation</a:t>
            </a:r>
            <a:r>
              <a:rPr lang="en-US" b="1" i="1" dirty="0" smtClean="0"/>
              <a:t>; </a:t>
            </a:r>
            <a:r>
              <a:rPr lang="en-US" i="1" dirty="0" smtClean="0"/>
              <a:t>in other words, that patriotism must be subordinated to humanism.</a:t>
            </a:r>
          </a:p>
          <a:p>
            <a:pPr>
              <a:buNone/>
            </a:pP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pPr algn="l"/>
            <a:r>
              <a:rPr lang="en-US" b="1" dirty="0" smtClean="0"/>
              <a:t/>
            </a:r>
            <a:br>
              <a:rPr lang="en-US" b="1" dirty="0" smtClean="0"/>
            </a:br>
            <a:r>
              <a:rPr lang="en-US" b="1" dirty="0" smtClean="0">
                <a:solidFill>
                  <a:schemeClr val="accent4">
                    <a:lumMod val="50000"/>
                  </a:schemeClr>
                </a:solidFill>
              </a:rPr>
              <a:t>PART II:  LOCAL CIVIC AND CREATIVE ARTS RENEWAL</a:t>
            </a:r>
            <a:endParaRPr lang="en-US" b="1" dirty="0">
              <a:solidFill>
                <a:schemeClr val="accent4">
                  <a:lumMod val="50000"/>
                </a:schemeClr>
              </a:solidFill>
            </a:endParaRPr>
          </a:p>
        </p:txBody>
      </p:sp>
      <p:sp>
        <p:nvSpPr>
          <p:cNvPr id="3" name="Content Placeholder 2"/>
          <p:cNvSpPr>
            <a:spLocks noGrp="1"/>
          </p:cNvSpPr>
          <p:nvPr>
            <p:ph idx="1"/>
          </p:nvPr>
        </p:nvSpPr>
        <p:spPr>
          <a:xfrm>
            <a:off x="457200" y="838200"/>
            <a:ext cx="8229600" cy="5287969"/>
          </a:xfrm>
        </p:spPr>
        <p:txBody>
          <a:bodyPr>
            <a:normAutofit fontScale="77500" lnSpcReduction="20000"/>
          </a:bodyPr>
          <a:lstStyle/>
          <a:p>
            <a:pPr>
              <a:buNone/>
            </a:pPr>
            <a:r>
              <a:rPr lang="en-US" b="1" dirty="0" smtClean="0"/>
              <a:t>     </a:t>
            </a:r>
          </a:p>
          <a:p>
            <a:pPr>
              <a:buNone/>
            </a:pPr>
            <a:endParaRPr lang="en-US" b="1" dirty="0" smtClean="0"/>
          </a:p>
          <a:p>
            <a:pPr>
              <a:buNone/>
            </a:pPr>
            <a:r>
              <a:rPr lang="en-US" b="1" dirty="0" smtClean="0"/>
              <a:t>Text </a:t>
            </a:r>
            <a:r>
              <a:rPr lang="en-US" b="1" dirty="0"/>
              <a:t>from </a:t>
            </a:r>
            <a:r>
              <a:rPr lang="en-US" b="1" dirty="0">
                <a:hlinkClick r:id="rId2"/>
              </a:rPr>
              <a:t>http://</a:t>
            </a:r>
            <a:r>
              <a:rPr lang="en-US" b="1" dirty="0" smtClean="0">
                <a:hlinkClick r:id="rId2"/>
              </a:rPr>
              <a:t>www.britannica.com/event/Harlem-Renaissance-American-literature-and-art</a:t>
            </a:r>
            <a:endParaRPr lang="en-US" b="1" dirty="0" smtClean="0"/>
          </a:p>
          <a:p>
            <a:pPr>
              <a:buNone/>
            </a:pPr>
            <a:endParaRPr lang="en-US" b="1" dirty="0" smtClean="0"/>
          </a:p>
          <a:p>
            <a:pPr>
              <a:buNone/>
            </a:pPr>
            <a:r>
              <a:rPr lang="en-US" b="1" dirty="0" smtClean="0"/>
              <a:t>    Harlem Renaissance,</a:t>
            </a:r>
            <a:r>
              <a:rPr lang="en-US" dirty="0" smtClean="0"/>
              <a:t> a blossoming (</a:t>
            </a:r>
            <a:r>
              <a:rPr lang="en-US" i="1" dirty="0" smtClean="0"/>
              <a:t>c.</a:t>
            </a:r>
            <a:r>
              <a:rPr lang="en-US" dirty="0" smtClean="0"/>
              <a:t> 1918–37) of African American culture, particularly in the creative arts, and the most influential movement in African American literary </a:t>
            </a:r>
            <a:r>
              <a:rPr lang="en-US" dirty="0" smtClean="0">
                <a:hlinkClick r:id="rId3"/>
              </a:rPr>
              <a:t>history</a:t>
            </a:r>
            <a:r>
              <a:rPr lang="en-US" dirty="0" smtClean="0"/>
              <a:t>. </a:t>
            </a:r>
          </a:p>
          <a:p>
            <a:pPr>
              <a:buNone/>
            </a:pPr>
            <a:endParaRPr lang="en-US" dirty="0" smtClean="0"/>
          </a:p>
          <a:p>
            <a:pPr>
              <a:buNone/>
            </a:pPr>
            <a:r>
              <a:rPr lang="en-US" dirty="0" smtClean="0"/>
              <a:t>    Embracing literary, musical, theatrical, and visual arts, participants sought to </a:t>
            </a:r>
            <a:r>
              <a:rPr lang="en-US" dirty="0" err="1" smtClean="0"/>
              <a:t>reconceptualize</a:t>
            </a:r>
            <a:r>
              <a:rPr lang="en-US" dirty="0" smtClean="0"/>
              <a:t> “the Negro” apart from the white stereotypes that had influenced black peoples’ relationship to their heritage and to each other. </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MORE ON HARLEM RENAISSANCE</a:t>
            </a:r>
            <a:endParaRPr lang="en-US" b="1"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They also sought to break free of Victorian moral values and bourgeois shame about aspects of their lives that might, as seen by whites, reinforce racist beliefs. </a:t>
            </a:r>
          </a:p>
          <a:p>
            <a:pPr>
              <a:buNone/>
            </a:pPr>
            <a:endParaRPr lang="en-US" dirty="0" smtClean="0"/>
          </a:p>
          <a:p>
            <a:pPr>
              <a:buNone/>
            </a:pPr>
            <a:r>
              <a:rPr lang="en-US" dirty="0" smtClean="0"/>
              <a:t>      Never dominated by a particular school of thought but rather characterized by intense debate, the movement laid the groundwork for all later </a:t>
            </a:r>
            <a:r>
              <a:rPr lang="en-US" dirty="0" smtClean="0">
                <a:hlinkClick r:id="rId2"/>
              </a:rPr>
              <a:t>African American literature</a:t>
            </a:r>
            <a:r>
              <a:rPr lang="en-US" dirty="0" smtClean="0"/>
              <a:t> and had an enormous impact on subsequent black literature and consciousness worldwide. </a:t>
            </a:r>
          </a:p>
          <a:p>
            <a:pPr>
              <a:buNone/>
            </a:pPr>
            <a:endParaRPr lang="en-US" dirty="0" smtClean="0"/>
          </a:p>
          <a:p>
            <a:pPr>
              <a:buNone/>
            </a:pPr>
            <a:r>
              <a:rPr lang="en-US" dirty="0" smtClean="0"/>
              <a:t>     While the renaissance was not confined to the </a:t>
            </a:r>
            <a:r>
              <a:rPr lang="en-US" dirty="0" smtClean="0">
                <a:hlinkClick r:id="rId3"/>
              </a:rPr>
              <a:t>Harlem</a:t>
            </a:r>
            <a:r>
              <a:rPr lang="en-US" dirty="0" smtClean="0"/>
              <a:t> district of </a:t>
            </a:r>
            <a:r>
              <a:rPr lang="en-US" dirty="0" smtClean="0">
                <a:hlinkClick r:id="rId4"/>
              </a:rPr>
              <a:t>New York City</a:t>
            </a:r>
            <a:r>
              <a:rPr lang="en-US" dirty="0" smtClean="0"/>
              <a:t>, Harlem attracted a remarkable concentration of intellect and talent and served as the symbolic capital of this cultural awakening.</a:t>
            </a:r>
          </a:p>
          <a:p>
            <a:pPr>
              <a:buNone/>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descr="harlem ren.jpg"/>
          <p:cNvPicPr>
            <a:picLocks noChangeAspect="1"/>
          </p:cNvPicPr>
          <p:nvPr/>
        </p:nvPicPr>
        <p:blipFill>
          <a:blip r:embed="rId2" cstate="print"/>
          <a:stretch>
            <a:fillRect/>
          </a:stretch>
        </p:blipFill>
        <p:spPr>
          <a:xfrm>
            <a:off x="5705475" y="4235623"/>
            <a:ext cx="3438525" cy="2622377"/>
          </a:xfrm>
          <a:prstGeom prst="rect">
            <a:avLst/>
          </a:prstGeom>
        </p:spPr>
      </p:pic>
      <p:pic>
        <p:nvPicPr>
          <p:cNvPr id="4" name="Content Placeholder 3" descr="harlem ren 3.jpg"/>
          <p:cNvPicPr>
            <a:picLocks noGrp="1" noChangeAspect="1"/>
          </p:cNvPicPr>
          <p:nvPr>
            <p:ph idx="1"/>
          </p:nvPr>
        </p:nvPicPr>
        <p:blipFill>
          <a:blip r:embed="rId3" cstate="print"/>
          <a:stretch>
            <a:fillRect/>
          </a:stretch>
        </p:blipFill>
        <p:spPr>
          <a:xfrm>
            <a:off x="304800" y="228600"/>
            <a:ext cx="3224736" cy="2362200"/>
          </a:xfrm>
        </p:spPr>
      </p:pic>
      <p:pic>
        <p:nvPicPr>
          <p:cNvPr id="8" name="Picture 7" descr="harlem ren 4.jpg"/>
          <p:cNvPicPr>
            <a:picLocks noChangeAspect="1"/>
          </p:cNvPicPr>
          <p:nvPr/>
        </p:nvPicPr>
        <p:blipFill>
          <a:blip r:embed="rId4" cstate="print"/>
          <a:stretch>
            <a:fillRect/>
          </a:stretch>
        </p:blipFill>
        <p:spPr>
          <a:xfrm>
            <a:off x="2133600" y="2209800"/>
            <a:ext cx="4191000" cy="2358136"/>
          </a:xfrm>
          <a:prstGeom prst="rect">
            <a:avLst/>
          </a:prstGeom>
        </p:spPr>
      </p:pic>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pic>
        <p:nvPicPr>
          <p:cNvPr id="5" name="Picture 4" descr="harmlem ren.jpg"/>
          <p:cNvPicPr>
            <a:picLocks noChangeAspect="1"/>
          </p:cNvPicPr>
          <p:nvPr/>
        </p:nvPicPr>
        <p:blipFill>
          <a:blip r:embed="rId5" cstate="print"/>
          <a:stretch>
            <a:fillRect/>
          </a:stretch>
        </p:blipFill>
        <p:spPr>
          <a:xfrm>
            <a:off x="4876800" y="152400"/>
            <a:ext cx="3838575" cy="2590800"/>
          </a:xfrm>
          <a:prstGeom prst="rect">
            <a:avLst/>
          </a:prstGeom>
        </p:spPr>
      </p:pic>
      <p:pic>
        <p:nvPicPr>
          <p:cNvPr id="6" name="Picture 5" descr="harmlem ren2.jpg"/>
          <p:cNvPicPr>
            <a:picLocks noChangeAspect="1"/>
          </p:cNvPicPr>
          <p:nvPr/>
        </p:nvPicPr>
        <p:blipFill>
          <a:blip r:embed="rId6" cstate="print"/>
          <a:stretch>
            <a:fillRect/>
          </a:stretch>
        </p:blipFill>
        <p:spPr>
          <a:xfrm>
            <a:off x="0" y="3505200"/>
            <a:ext cx="2895600" cy="33528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zora neale hurston.png"/>
          <p:cNvPicPr>
            <a:picLocks noGrp="1" noChangeAspect="1"/>
          </p:cNvPicPr>
          <p:nvPr>
            <p:ph idx="1"/>
          </p:nvPr>
        </p:nvPicPr>
        <p:blipFill>
          <a:blip r:embed="rId2" cstate="print"/>
          <a:stretch>
            <a:fillRect/>
          </a:stretch>
        </p:blipFill>
        <p:spPr>
          <a:xfrm>
            <a:off x="4114800" y="228600"/>
            <a:ext cx="4876800" cy="4648200"/>
          </a:xfrm>
        </p:spPr>
      </p:pic>
      <p:pic>
        <p:nvPicPr>
          <p:cNvPr id="5" name="Picture 4" descr="zora neale hurston 2.jpg"/>
          <p:cNvPicPr>
            <a:picLocks noChangeAspect="1"/>
          </p:cNvPicPr>
          <p:nvPr/>
        </p:nvPicPr>
        <p:blipFill>
          <a:blip r:embed="rId3" cstate="print"/>
          <a:stretch>
            <a:fillRect/>
          </a:stretch>
        </p:blipFill>
        <p:spPr>
          <a:xfrm>
            <a:off x="228600" y="2209800"/>
            <a:ext cx="3657600" cy="44196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lstStyle/>
          <a:p>
            <a:r>
              <a:rPr lang="en-US" dirty="0" smtClean="0"/>
              <a:t>P</a:t>
            </a:r>
            <a:endParaRPr lang="en-US" dirty="0"/>
          </a:p>
        </p:txBody>
      </p:sp>
      <p:pic>
        <p:nvPicPr>
          <p:cNvPr id="4" name="Content Placeholder 3" descr="heirloom_seed_project.png"/>
          <p:cNvPicPr>
            <a:picLocks noGrp="1" noChangeAspect="1"/>
          </p:cNvPicPr>
          <p:nvPr>
            <p:ph idx="1"/>
          </p:nvPr>
        </p:nvPicPr>
        <p:blipFill>
          <a:blip r:embed="rId2" cstate="print"/>
          <a:stretch>
            <a:fillRect/>
          </a:stretch>
        </p:blipFill>
        <p:spPr>
          <a:xfrm>
            <a:off x="304800" y="152400"/>
            <a:ext cx="5389844" cy="6477000"/>
          </a:xfrm>
        </p:spPr>
      </p:pic>
      <p:sp>
        <p:nvSpPr>
          <p:cNvPr id="6" name="TextBox 5"/>
          <p:cNvSpPr txBox="1"/>
          <p:nvPr/>
        </p:nvSpPr>
        <p:spPr>
          <a:xfrm>
            <a:off x="6172200" y="1066800"/>
            <a:ext cx="2590800" cy="2677656"/>
          </a:xfrm>
          <a:prstGeom prst="rect">
            <a:avLst/>
          </a:prstGeom>
          <a:noFill/>
        </p:spPr>
        <p:txBody>
          <a:bodyPr wrap="square" rtlCol="0">
            <a:spAutoFit/>
          </a:bodyPr>
          <a:lstStyle/>
          <a:p>
            <a:r>
              <a:rPr lang="en-US" sz="2800" b="1" dirty="0" smtClean="0"/>
              <a:t>Participatory Action Research </a:t>
            </a:r>
          </a:p>
          <a:p>
            <a:endParaRPr lang="en-US" sz="2800" b="1" dirty="0" smtClean="0"/>
          </a:p>
          <a:p>
            <a:r>
              <a:rPr lang="en-US" sz="2800" b="1" dirty="0" smtClean="0"/>
              <a:t>Civic and Creative Arts Renewal</a:t>
            </a:r>
            <a:endParaRPr lang="en-US" sz="2800" b="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INDIGENOUS-MODERN TRANSFORMATIONS</a:t>
            </a:r>
            <a:endParaRPr lang="en-US" b="1" dirty="0"/>
          </a:p>
        </p:txBody>
      </p:sp>
      <p:sp>
        <p:nvSpPr>
          <p:cNvPr id="3" name="Content Placeholder 2"/>
          <p:cNvSpPr>
            <a:spLocks noGrp="1"/>
          </p:cNvSpPr>
          <p:nvPr>
            <p:ph sz="half" idx="1"/>
          </p:nvPr>
        </p:nvSpPr>
        <p:spPr/>
        <p:txBody>
          <a:bodyPr>
            <a:normAutofit fontScale="62500" lnSpcReduction="20000"/>
          </a:bodyPr>
          <a:lstStyle/>
          <a:p>
            <a:r>
              <a:rPr lang="en-US" sz="3400" dirty="0" smtClean="0"/>
              <a:t>“The </a:t>
            </a:r>
            <a:r>
              <a:rPr lang="en-US" sz="3400" dirty="0" err="1" smtClean="0"/>
              <a:t>Pachamama</a:t>
            </a:r>
            <a:r>
              <a:rPr lang="en-US" sz="3400" dirty="0" smtClean="0"/>
              <a:t> Alliance is an alliance between the </a:t>
            </a:r>
            <a:r>
              <a:rPr lang="en-US" sz="3400" dirty="0" err="1" smtClean="0"/>
              <a:t>Achuar</a:t>
            </a:r>
            <a:r>
              <a:rPr lang="en-US" sz="3400" dirty="0" smtClean="0"/>
              <a:t> – the Condor people of the Ecuadorian </a:t>
            </a:r>
            <a:r>
              <a:rPr lang="en-US" sz="3400" dirty="0" err="1" smtClean="0"/>
              <a:t>amazon</a:t>
            </a:r>
            <a:r>
              <a:rPr lang="en-US" sz="3400" dirty="0" smtClean="0"/>
              <a:t> – and the modern world – the Eagle people of the North. In the 1990s, </a:t>
            </a:r>
            <a:r>
              <a:rPr lang="en-US" sz="3400" dirty="0" smtClean="0">
                <a:hlinkClick r:id="rId2"/>
              </a:rPr>
              <a:t>the </a:t>
            </a:r>
            <a:r>
              <a:rPr lang="en-US" sz="3400" dirty="0" err="1" smtClean="0">
                <a:hlinkClick r:id="rId2"/>
              </a:rPr>
              <a:t>Achuar</a:t>
            </a:r>
            <a:r>
              <a:rPr lang="en-US" sz="3400" dirty="0" smtClean="0">
                <a:hlinkClick r:id="rId2"/>
              </a:rPr>
              <a:t> of the Ecuadorian Amazon</a:t>
            </a:r>
            <a:r>
              <a:rPr lang="en-US" sz="3400" dirty="0" smtClean="0"/>
              <a:t> began seeing the threat of oil development coming to their ancient pristine territory. “</a:t>
            </a:r>
          </a:p>
          <a:p>
            <a:pPr>
              <a:buNone/>
            </a:pPr>
            <a:endParaRPr lang="en-US" dirty="0" smtClean="0"/>
          </a:p>
          <a:p>
            <a:pPr>
              <a:buNone/>
            </a:pPr>
            <a:endParaRPr lang="en-US" dirty="0" smtClean="0"/>
          </a:p>
          <a:p>
            <a:pPr>
              <a:buNone/>
            </a:pPr>
            <a:r>
              <a:rPr lang="en-US" dirty="0" smtClean="0"/>
              <a:t>http://www.pachamama.org/blog/the-eagle-and-the-condor-prophecy</a:t>
            </a:r>
          </a:p>
          <a:p>
            <a:pPr>
              <a:buNone/>
            </a:pPr>
            <a:endParaRPr lang="en-US" dirty="0"/>
          </a:p>
        </p:txBody>
      </p:sp>
      <p:pic>
        <p:nvPicPr>
          <p:cNvPr id="5" name="Content Placeholder 4" descr="achuar_culture_001.png"/>
          <p:cNvPicPr>
            <a:picLocks noGrp="1" noChangeAspect="1"/>
          </p:cNvPicPr>
          <p:nvPr>
            <p:ph sz="half" idx="2"/>
          </p:nvPr>
        </p:nvPicPr>
        <p:blipFill>
          <a:blip r:embed="rId3" cstate="print"/>
          <a:stretch>
            <a:fillRect/>
          </a:stretch>
        </p:blipFill>
        <p:spPr>
          <a:xfrm>
            <a:off x="4648200" y="1752600"/>
            <a:ext cx="4038600" cy="4038599"/>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f</a:t>
            </a:r>
            <a:r>
              <a:rPr lang="en-US" dirty="0" smtClean="0"/>
              <a:t>rom </a:t>
            </a:r>
            <a:r>
              <a:rPr lang="en-US" dirty="0"/>
              <a:t>http://www.pachamama.org/</a:t>
            </a:r>
          </a:p>
        </p:txBody>
      </p:sp>
      <p:sp>
        <p:nvSpPr>
          <p:cNvPr id="3" name="Content Placeholder 2"/>
          <p:cNvSpPr>
            <a:spLocks noGrp="1"/>
          </p:cNvSpPr>
          <p:nvPr>
            <p:ph idx="1"/>
          </p:nvPr>
        </p:nvSpPr>
        <p:spPr>
          <a:xfrm>
            <a:off x="457200" y="838200"/>
            <a:ext cx="8229600" cy="5287969"/>
          </a:xfrm>
        </p:spPr>
        <p:txBody>
          <a:bodyPr>
            <a:normAutofit fontScale="85000" lnSpcReduction="10000"/>
          </a:bodyPr>
          <a:lstStyle/>
          <a:p>
            <a:pPr>
              <a:buNone/>
            </a:pPr>
            <a:r>
              <a:rPr lang="en-US" dirty="0" smtClean="0"/>
              <a:t>  </a:t>
            </a:r>
          </a:p>
          <a:p>
            <a:pPr>
              <a:buNone/>
            </a:pPr>
            <a:r>
              <a:rPr lang="en-US" dirty="0"/>
              <a:t> </a:t>
            </a:r>
            <a:r>
              <a:rPr lang="en-US" dirty="0" smtClean="0"/>
              <a:t>  “The </a:t>
            </a:r>
            <a:r>
              <a:rPr lang="en-US" dirty="0" err="1" smtClean="0"/>
              <a:t>Achuar</a:t>
            </a:r>
            <a:r>
              <a:rPr lang="en-US" dirty="0" smtClean="0"/>
              <a:t> decided to reach out to the modern world to form an alliance that would equip them to protect their land and culture and at the same time change the dream of the modern world that drives the consumption threatening their land and culture. </a:t>
            </a:r>
          </a:p>
          <a:p>
            <a:pPr>
              <a:buNone/>
            </a:pPr>
            <a:endParaRPr lang="en-US" dirty="0" smtClean="0"/>
          </a:p>
          <a:p>
            <a:pPr>
              <a:buNone/>
            </a:pPr>
            <a:r>
              <a:rPr lang="en-US" dirty="0" smtClean="0"/>
              <a:t>    Our alliance with the </a:t>
            </a:r>
            <a:r>
              <a:rPr lang="en-US" dirty="0" err="1" smtClean="0"/>
              <a:t>Achuar</a:t>
            </a:r>
            <a:r>
              <a:rPr lang="en-US" dirty="0" smtClean="0"/>
              <a:t> is </a:t>
            </a:r>
            <a:r>
              <a:rPr lang="en-US" b="1" dirty="0" smtClean="0"/>
              <a:t>a reciprocal partnership where the “mind” of the modern world helps the </a:t>
            </a:r>
            <a:r>
              <a:rPr lang="en-US" b="1" dirty="0" err="1" smtClean="0"/>
              <a:t>Achuar</a:t>
            </a:r>
            <a:r>
              <a:rPr lang="en-US" b="1" dirty="0" smtClean="0"/>
              <a:t> stand for their land and culture and the “heart” of the </a:t>
            </a:r>
            <a:r>
              <a:rPr lang="en-US" b="1" dirty="0" err="1" smtClean="0"/>
              <a:t>Achuar</a:t>
            </a:r>
            <a:r>
              <a:rPr lang="en-US" b="1" dirty="0" smtClean="0"/>
              <a:t> culture helps to educate and inspire people all over the world through our transformative workshops.”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571625"/>
            <a:ext cx="7886700" cy="4351338"/>
          </a:xfrm>
        </p:spPr>
        <p:txBody>
          <a:bodyPr>
            <a:normAutofit fontScale="70000" lnSpcReduction="20000"/>
          </a:bodyPr>
          <a:lstStyle/>
          <a:p>
            <a:endParaRPr lang="en-US" dirty="0" smtClean="0"/>
          </a:p>
          <a:p>
            <a:r>
              <a:rPr lang="en-US" dirty="0" smtClean="0"/>
              <a:t>It </a:t>
            </a:r>
            <a:r>
              <a:rPr lang="en-US" dirty="0"/>
              <a:t>relates us directly  to the mystery that is at the heart of our being and at the ground of all </a:t>
            </a:r>
            <a:r>
              <a:rPr lang="en-US" dirty="0" smtClean="0"/>
              <a:t>life--  </a:t>
            </a:r>
            <a:r>
              <a:rPr lang="en-US" i="1" dirty="0" smtClean="0"/>
              <a:t>gives us an inner experience that cannot be taken away by an outside force.</a:t>
            </a:r>
          </a:p>
          <a:p>
            <a:endParaRPr lang="en-US" dirty="0"/>
          </a:p>
          <a:p>
            <a:r>
              <a:rPr lang="en-US" dirty="0"/>
              <a:t>It serves as a matrix energy from which a new shared commons can </a:t>
            </a:r>
            <a:r>
              <a:rPr lang="en-US" dirty="0" smtClean="0"/>
              <a:t>arise– </a:t>
            </a:r>
            <a:r>
              <a:rPr lang="en-US" i="1" dirty="0" smtClean="0"/>
              <a:t>links our inner body to outer place, allowing </a:t>
            </a:r>
            <a:r>
              <a:rPr lang="en-US" i="1" dirty="0"/>
              <a:t>us to feel literally ‘at home’.   </a:t>
            </a:r>
          </a:p>
          <a:p>
            <a:pPr marL="0" indent="0">
              <a:buNone/>
            </a:pPr>
            <a:endParaRPr lang="en-US" i="1" dirty="0"/>
          </a:p>
          <a:p>
            <a:r>
              <a:rPr lang="en-US" dirty="0" smtClean="0"/>
              <a:t>It creates </a:t>
            </a:r>
            <a:r>
              <a:rPr lang="en-US" dirty="0"/>
              <a:t>a womb-like presence that supports, nurtures and nourishes all </a:t>
            </a:r>
            <a:r>
              <a:rPr lang="en-US" dirty="0" smtClean="0"/>
              <a:t>life-- </a:t>
            </a:r>
            <a:r>
              <a:rPr lang="en-US" i="1" dirty="0" smtClean="0"/>
              <a:t>restores justice by clearing the path to optimal human development.</a:t>
            </a:r>
          </a:p>
          <a:p>
            <a:endParaRPr lang="en-US" i="1" dirty="0" smtClean="0"/>
          </a:p>
          <a:p>
            <a:endParaRPr lang="en-US" dirty="0"/>
          </a:p>
        </p:txBody>
      </p:sp>
      <p:sp>
        <p:nvSpPr>
          <p:cNvPr id="2" name="Title 1"/>
          <p:cNvSpPr>
            <a:spLocks noGrp="1"/>
          </p:cNvSpPr>
          <p:nvPr>
            <p:ph type="title"/>
          </p:nvPr>
        </p:nvSpPr>
        <p:spPr>
          <a:xfrm>
            <a:off x="171450" y="377826"/>
            <a:ext cx="7886700" cy="879475"/>
          </a:xfrm>
        </p:spPr>
        <p:txBody>
          <a:bodyPr>
            <a:normAutofit fontScale="90000"/>
          </a:bodyPr>
          <a:lstStyle/>
          <a:p>
            <a:r>
              <a:rPr lang="en-US" b="1" u="sng" dirty="0" smtClean="0"/>
              <a:t/>
            </a:r>
            <a:br>
              <a:rPr lang="en-US" b="1" u="sng" dirty="0" smtClean="0"/>
            </a:br>
            <a:r>
              <a:rPr lang="en-US" b="1" u="sng" dirty="0" smtClean="0"/>
              <a:t/>
            </a:r>
            <a:br>
              <a:rPr lang="en-US" b="1" u="sng" dirty="0" smtClean="0"/>
            </a:br>
            <a:r>
              <a:rPr lang="en-US" b="1" u="sng" dirty="0" smtClean="0"/>
              <a:t>What </a:t>
            </a:r>
            <a:r>
              <a:rPr lang="en-US" b="1" u="sng" dirty="0" smtClean="0"/>
              <a:t>is the significance of this feminine principle in the practice of </a:t>
            </a:r>
            <a:r>
              <a:rPr lang="en-US" b="1" u="sng" dirty="0" smtClean="0"/>
              <a:t>dialogue?</a:t>
            </a:r>
            <a:br>
              <a:rPr lang="en-US" b="1" u="sng" dirty="0" smtClean="0"/>
            </a:br>
            <a:r>
              <a:rPr lang="en-US" b="1" u="sng" dirty="0" smtClean="0"/>
              <a:t/>
            </a:r>
            <a:br>
              <a:rPr lang="en-US" b="1" u="sng" dirty="0" smtClean="0"/>
            </a:br>
            <a:endParaRPr lang="en-US" b="1" u="sng" dirty="0"/>
          </a:p>
        </p:txBody>
      </p:sp>
    </p:spTree>
    <p:extLst>
      <p:ext uri="{BB962C8B-B14F-4D97-AF65-F5344CB8AC3E}">
        <p14:creationId xmlns="" xmlns:p14="http://schemas.microsoft.com/office/powerpoint/2010/main" val="375080809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209801"/>
            <a:ext cx="7886700" cy="3967163"/>
          </a:xfrm>
        </p:spPr>
        <p:txBody>
          <a:bodyPr>
            <a:normAutofit fontScale="92500" lnSpcReduction="10000"/>
          </a:bodyPr>
          <a:lstStyle/>
          <a:p>
            <a:pPr marL="0" indent="0">
              <a:buNone/>
            </a:pPr>
            <a:endParaRPr lang="en-US" dirty="0" smtClean="0"/>
          </a:p>
          <a:p>
            <a:pPr marL="514350" indent="-514350">
              <a:buAutoNum type="arabicPeriod"/>
            </a:pPr>
            <a:r>
              <a:rPr lang="en-US" b="1" dirty="0" smtClean="0"/>
              <a:t>Practice of dialogue cultivates our humanity</a:t>
            </a:r>
            <a:r>
              <a:rPr lang="en-US" dirty="0" smtClean="0"/>
              <a:t>.</a:t>
            </a:r>
          </a:p>
          <a:p>
            <a:pPr marL="514350" indent="-514350">
              <a:buAutoNum type="arabicPeriod"/>
            </a:pPr>
            <a:endParaRPr lang="en-US" b="1" dirty="0" smtClean="0"/>
          </a:p>
          <a:p>
            <a:pPr marL="514350" indent="-514350">
              <a:buAutoNum type="arabicPeriod"/>
            </a:pPr>
            <a:r>
              <a:rPr lang="en-US" b="1" dirty="0" smtClean="0"/>
              <a:t>Releases us from myths of alienation and inadequacy. </a:t>
            </a:r>
          </a:p>
          <a:p>
            <a:pPr marL="514350" indent="-514350">
              <a:buAutoNum type="arabicPeriod"/>
            </a:pPr>
            <a:endParaRPr lang="en-US" b="1" dirty="0" smtClean="0"/>
          </a:p>
          <a:p>
            <a:pPr marL="514350" indent="-514350">
              <a:buAutoNum type="arabicPeriod"/>
            </a:pPr>
            <a:r>
              <a:rPr lang="en-US" b="1" dirty="0" smtClean="0"/>
              <a:t>Allows us to recognize what is universal about the process of humanization.  </a:t>
            </a:r>
          </a:p>
        </p:txBody>
      </p:sp>
      <p:sp>
        <p:nvSpPr>
          <p:cNvPr id="2" name="Title 1"/>
          <p:cNvSpPr>
            <a:spLocks noGrp="1"/>
          </p:cNvSpPr>
          <p:nvPr>
            <p:ph type="title"/>
          </p:nvPr>
        </p:nvSpPr>
        <p:spPr>
          <a:xfrm>
            <a:off x="728663" y="514350"/>
            <a:ext cx="7886700" cy="2019300"/>
          </a:xfrm>
        </p:spPr>
        <p:txBody>
          <a:bodyPr>
            <a:normAutofit fontScale="90000"/>
          </a:bodyPr>
          <a:lstStyle/>
          <a:p>
            <a:r>
              <a:rPr lang="en-US" b="1" dirty="0" smtClean="0"/>
              <a:t/>
            </a:r>
            <a:br>
              <a:rPr lang="en-US" b="1" dirty="0" smtClean="0"/>
            </a:br>
            <a:r>
              <a:rPr lang="en-US" b="1" u="sng" dirty="0" smtClean="0"/>
              <a:t>How </a:t>
            </a:r>
            <a:r>
              <a:rPr lang="en-US" b="1" u="sng" dirty="0"/>
              <a:t>does Dialogue Contribute to Democracy, Humanization and Radical Social Transformation?  </a:t>
            </a:r>
            <a:br>
              <a:rPr lang="en-US" b="1" u="sng" dirty="0"/>
            </a:br>
            <a:endParaRPr lang="en-US" u="sng" dirty="0"/>
          </a:p>
        </p:txBody>
      </p:sp>
    </p:spTree>
    <p:extLst>
      <p:ext uri="{BB962C8B-B14F-4D97-AF65-F5344CB8AC3E}">
        <p14:creationId xmlns="" xmlns:p14="http://schemas.microsoft.com/office/powerpoint/2010/main" val="376552159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47900"/>
            <a:ext cx="8229600" cy="3848100"/>
          </a:xfrm>
        </p:spPr>
        <p:txBody>
          <a:bodyPr>
            <a:normAutofit fontScale="85000" lnSpcReduction="10000"/>
          </a:bodyPr>
          <a:lstStyle/>
          <a:p>
            <a:pPr marL="514350" indent="-514350">
              <a:buAutoNum type="arabicPeriod" startAt="4"/>
            </a:pPr>
            <a:r>
              <a:rPr lang="en-US" b="1" dirty="0" smtClean="0"/>
              <a:t>Gives </a:t>
            </a:r>
            <a:r>
              <a:rPr lang="en-US" b="1" dirty="0"/>
              <a:t>us a bio-political respect for human needs for fulfillment.  </a:t>
            </a:r>
            <a:r>
              <a:rPr lang="en-US" dirty="0"/>
              <a:t>Encourages us to create and protect a culture of </a:t>
            </a:r>
            <a:r>
              <a:rPr lang="en-US" dirty="0" smtClean="0"/>
              <a:t>trust and </a:t>
            </a:r>
            <a:r>
              <a:rPr lang="en-US" dirty="0"/>
              <a:t>critical thinking where optimal social creativity can </a:t>
            </a:r>
            <a:r>
              <a:rPr lang="en-US" dirty="0" smtClean="0"/>
              <a:t>flourish. </a:t>
            </a:r>
            <a:r>
              <a:rPr lang="en-US" dirty="0"/>
              <a:t>	</a:t>
            </a:r>
            <a:r>
              <a:rPr lang="en-US" dirty="0" smtClean="0"/>
              <a:t>  </a:t>
            </a:r>
          </a:p>
          <a:p>
            <a:pPr marL="514350" indent="-514350">
              <a:buAutoNum type="arabicPeriod" startAt="4"/>
            </a:pPr>
            <a:endParaRPr lang="en-US" dirty="0" smtClean="0"/>
          </a:p>
          <a:p>
            <a:pPr marL="514350" indent="-514350">
              <a:buAutoNum type="arabicPeriod" startAt="4"/>
            </a:pPr>
            <a:r>
              <a:rPr lang="en-US" b="1" dirty="0" smtClean="0"/>
              <a:t>Allows </a:t>
            </a:r>
            <a:r>
              <a:rPr lang="en-US" b="1" dirty="0"/>
              <a:t>us to participate in egalitarian relationships that question and transform the status quo </a:t>
            </a:r>
            <a:r>
              <a:rPr lang="en-US" b="1" dirty="0" smtClean="0"/>
              <a:t>authoritarianism</a:t>
            </a:r>
            <a:r>
              <a:rPr lang="en-US" dirty="0" smtClean="0"/>
              <a:t>. Opens </a:t>
            </a:r>
            <a:r>
              <a:rPr lang="en-US" dirty="0"/>
              <a:t>the door to a vision and practice of democracy as radical inclusivity</a:t>
            </a:r>
            <a:r>
              <a:rPr lang="en-US" dirty="0" smtClean="0"/>
              <a:t>.  </a:t>
            </a:r>
          </a:p>
          <a:p>
            <a:pPr marL="514350" indent="-514350">
              <a:buAutoNum type="arabicPeriod" startAt="4"/>
            </a:pPr>
            <a:endParaRPr lang="en-US" dirty="0" smtClean="0"/>
          </a:p>
          <a:p>
            <a:pPr marL="0" indent="0">
              <a:buNone/>
            </a:pPr>
            <a:endParaRPr lang="en-US" dirty="0"/>
          </a:p>
        </p:txBody>
      </p:sp>
      <p:sp>
        <p:nvSpPr>
          <p:cNvPr id="2" name="Title 1"/>
          <p:cNvSpPr>
            <a:spLocks noGrp="1"/>
          </p:cNvSpPr>
          <p:nvPr>
            <p:ph type="title"/>
          </p:nvPr>
        </p:nvSpPr>
        <p:spPr>
          <a:xfrm>
            <a:off x="628650" y="365126"/>
            <a:ext cx="7886700" cy="1787525"/>
          </a:xfrm>
        </p:spPr>
        <p:txBody>
          <a:bodyPr>
            <a:normAutofit fontScale="90000"/>
          </a:bodyPr>
          <a:lstStyle/>
          <a:p>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How does Dialogue Contribute to Democracy, Humanization and Radical Social Transformation </a:t>
            </a: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t>
            </a:r>
            <a:endParaRPr lang="en-US" u="sng" dirty="0"/>
          </a:p>
        </p:txBody>
      </p:sp>
    </p:spTree>
    <p:extLst>
      <p:ext uri="{BB962C8B-B14F-4D97-AF65-F5344CB8AC3E}">
        <p14:creationId xmlns="" xmlns:p14="http://schemas.microsoft.com/office/powerpoint/2010/main" val="10411337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19350"/>
            <a:ext cx="8229600" cy="3676650"/>
          </a:xfrm>
        </p:spPr>
        <p:txBody>
          <a:bodyPr>
            <a:normAutofit fontScale="85000" lnSpcReduction="20000"/>
          </a:bodyPr>
          <a:lstStyle/>
          <a:p>
            <a:pPr marL="914400" lvl="1" indent="-457200">
              <a:buAutoNum type="arabicPeriod" startAt="6"/>
            </a:pPr>
            <a:endParaRPr lang="en-US" b="1" dirty="0" smtClean="0"/>
          </a:p>
          <a:p>
            <a:pPr marL="914400" lvl="1" indent="-457200">
              <a:buAutoNum type="arabicPeriod" startAt="6"/>
            </a:pPr>
            <a:endParaRPr lang="en-US" b="1" dirty="0" smtClean="0"/>
          </a:p>
          <a:p>
            <a:pPr marL="914400" lvl="1" indent="-457200">
              <a:buAutoNum type="arabicPeriod" startAt="6"/>
            </a:pPr>
            <a:endParaRPr lang="en-US" b="1" dirty="0" smtClean="0"/>
          </a:p>
          <a:p>
            <a:pPr marL="914400" lvl="1" indent="-457200">
              <a:buAutoNum type="arabicPeriod" startAt="6"/>
            </a:pPr>
            <a:r>
              <a:rPr lang="en-US" b="1" dirty="0" smtClean="0">
                <a:solidFill>
                  <a:schemeClr val="accent3">
                    <a:lumMod val="25000"/>
                  </a:schemeClr>
                </a:solidFill>
              </a:rPr>
              <a:t>Allows us to recognize all people as part of a larger movement of humanization </a:t>
            </a:r>
            <a:r>
              <a:rPr lang="en-US" dirty="0" smtClean="0">
                <a:solidFill>
                  <a:schemeClr val="accent3">
                    <a:lumMod val="25000"/>
                  </a:schemeClr>
                </a:solidFill>
              </a:rPr>
              <a:t>and to identify first as a World Citizen.  </a:t>
            </a:r>
          </a:p>
          <a:p>
            <a:pPr marL="914400" lvl="1" indent="-457200">
              <a:buAutoNum type="arabicPeriod" startAt="6"/>
            </a:pPr>
            <a:endParaRPr lang="en-US" b="1" dirty="0" smtClean="0">
              <a:solidFill>
                <a:schemeClr val="accent3">
                  <a:lumMod val="25000"/>
                </a:schemeClr>
              </a:solidFill>
            </a:endParaRPr>
          </a:p>
          <a:p>
            <a:pPr marL="914400" lvl="1" indent="-457200">
              <a:buAutoNum type="arabicPeriod" startAt="6"/>
            </a:pPr>
            <a:r>
              <a:rPr lang="en-US" b="1" dirty="0" smtClean="0">
                <a:solidFill>
                  <a:schemeClr val="accent3">
                    <a:lumMod val="25000"/>
                  </a:schemeClr>
                </a:solidFill>
              </a:rPr>
              <a:t>Inspires </a:t>
            </a:r>
            <a:r>
              <a:rPr lang="en-US" b="1" dirty="0">
                <a:solidFill>
                  <a:schemeClr val="accent3">
                    <a:lumMod val="25000"/>
                  </a:schemeClr>
                </a:solidFill>
              </a:rPr>
              <a:t>us to understand ourselves as role models in the journey </a:t>
            </a:r>
            <a:r>
              <a:rPr lang="en-US" dirty="0">
                <a:solidFill>
                  <a:schemeClr val="accent3">
                    <a:lumMod val="25000"/>
                  </a:schemeClr>
                </a:solidFill>
              </a:rPr>
              <a:t>towards  human maturation, social creativity, and cultural </a:t>
            </a:r>
            <a:r>
              <a:rPr lang="en-US" dirty="0" smtClean="0">
                <a:solidFill>
                  <a:schemeClr val="accent3">
                    <a:lumMod val="25000"/>
                  </a:schemeClr>
                </a:solidFill>
              </a:rPr>
              <a:t>refinement</a:t>
            </a:r>
            <a:r>
              <a:rPr lang="en-US" dirty="0">
                <a:solidFill>
                  <a:schemeClr val="accent3">
                    <a:lumMod val="25000"/>
                  </a:schemeClr>
                </a:solidFill>
              </a:rPr>
              <a:t> </a:t>
            </a:r>
            <a:r>
              <a:rPr lang="en-US" dirty="0" smtClean="0">
                <a:solidFill>
                  <a:schemeClr val="accent3">
                    <a:lumMod val="25000"/>
                  </a:schemeClr>
                </a:solidFill>
              </a:rPr>
              <a:t>and to accept new standards of responsibility that protect all life.</a:t>
            </a:r>
            <a:endParaRPr lang="en-US" dirty="0">
              <a:solidFill>
                <a:schemeClr val="accent3">
                  <a:lumMod val="25000"/>
                </a:schemeClr>
              </a:solidFill>
            </a:endParaRPr>
          </a:p>
          <a:p>
            <a:pPr marL="971550" lvl="1" indent="-514350">
              <a:buFont typeface="+mj-lt"/>
              <a:buAutoNum type="arabicPeriod"/>
            </a:pPr>
            <a:endParaRPr lang="en-US" dirty="0">
              <a:solidFill>
                <a:schemeClr val="accent3">
                  <a:lumMod val="25000"/>
                </a:schemeClr>
              </a:solidFill>
            </a:endParaRPr>
          </a:p>
        </p:txBody>
      </p:sp>
      <p:sp>
        <p:nvSpPr>
          <p:cNvPr id="2" name="Title 1"/>
          <p:cNvSpPr>
            <a:spLocks noGrp="1"/>
          </p:cNvSpPr>
          <p:nvPr>
            <p:ph type="title"/>
          </p:nvPr>
        </p:nvSpPr>
        <p:spPr>
          <a:xfrm>
            <a:off x="457200" y="152400"/>
            <a:ext cx="8229600" cy="2895600"/>
          </a:xfrm>
        </p:spPr>
        <p:txBody>
          <a:bodyPr>
            <a:normAutofit/>
          </a:bodyPr>
          <a:lstStyle/>
          <a:p>
            <a:r>
              <a:rPr lang="en-US" b="1" u="sng" dirty="0"/>
              <a:t>How does Dialogue Contribute to Democracy, Humanization and Radical Social Transformation?  </a:t>
            </a:r>
            <a:br>
              <a:rPr lang="en-US" b="1" u="sng" dirty="0"/>
            </a:br>
            <a:endParaRPr lang="en-US" u="sng" dirty="0"/>
          </a:p>
        </p:txBody>
      </p:sp>
    </p:spTree>
    <p:extLst>
      <p:ext uri="{BB962C8B-B14F-4D97-AF65-F5344CB8AC3E}">
        <p14:creationId xmlns="" xmlns:p14="http://schemas.microsoft.com/office/powerpoint/2010/main" val="37356224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r>
              <a:rPr lang="en-US" dirty="0" smtClean="0"/>
              <a:t>Democracy as participation, inclusivity  and reasoning in public sphere must be supplemented with practices of self-cultivation and cultivation of generosity of being that go beyond dualism of private and public.</a:t>
            </a:r>
          </a:p>
          <a:p>
            <a:pPr marL="0" indent="0">
              <a:buNone/>
            </a:pPr>
            <a:endParaRPr lang="en-US" dirty="0" smtClean="0"/>
          </a:p>
        </p:txBody>
      </p:sp>
      <p:sp>
        <p:nvSpPr>
          <p:cNvPr id="2" name="Title 1"/>
          <p:cNvSpPr>
            <a:spLocks noGrp="1"/>
          </p:cNvSpPr>
          <p:nvPr>
            <p:ph type="title"/>
          </p:nvPr>
        </p:nvSpPr>
        <p:spPr>
          <a:xfrm>
            <a:off x="628650" y="365125"/>
            <a:ext cx="7886700" cy="1978025"/>
          </a:xfrm>
        </p:spPr>
        <p:txBody>
          <a:bodyPr>
            <a:normAutofit fontScale="90000"/>
          </a:bodyPr>
          <a:lstStyle/>
          <a:p>
            <a:r>
              <a:rPr lang="en-US" dirty="0" smtClean="0"/>
              <a:t/>
            </a:r>
            <a:br>
              <a:rPr lang="en-US" dirty="0" smtClean="0"/>
            </a:br>
            <a:r>
              <a:rPr lang="en-US" dirty="0" smtClean="0"/>
              <a:t/>
            </a:r>
            <a:br>
              <a:rPr lang="en-US" dirty="0" smtClean="0"/>
            </a:br>
            <a:r>
              <a:rPr lang="en-US" b="1" u="sng" dirty="0" smtClean="0"/>
              <a:t>Vision of a New Democracy that Protects Humanization</a:t>
            </a:r>
            <a:r>
              <a:rPr lang="en-US" b="1" u="sng" dirty="0"/>
              <a:t/>
            </a:r>
            <a:br>
              <a:rPr lang="en-US" b="1" u="sng" dirty="0"/>
            </a:br>
            <a:endParaRPr lang="en-US" b="1" u="sng" dirty="0"/>
          </a:p>
        </p:txBody>
      </p:sp>
    </p:spTree>
    <p:extLst>
      <p:ext uri="{BB962C8B-B14F-4D97-AF65-F5344CB8AC3E}">
        <p14:creationId xmlns="" xmlns:p14="http://schemas.microsoft.com/office/powerpoint/2010/main" val="59912548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4038600"/>
          </a:xfrm>
        </p:spPr>
        <p:txBody>
          <a:bodyPr>
            <a:normAutofit fontScale="92500" lnSpcReduction="20000"/>
          </a:bodyPr>
          <a:lstStyle/>
          <a:p>
            <a:pPr marL="0" indent="0">
              <a:buNone/>
            </a:pPr>
            <a:r>
              <a:rPr lang="en-US" dirty="0"/>
              <a:t>Democracy is a mode of public reasoning and deliberate practical discourse where actors engage in moral argumentation</a:t>
            </a:r>
            <a:r>
              <a:rPr lang="en-US" b="1" i="1" dirty="0"/>
              <a:t>– through a dialectical approach-</a:t>
            </a:r>
            <a:r>
              <a:rPr lang="en-US" dirty="0"/>
              <a:t>- concerning the nature of self and society</a:t>
            </a:r>
            <a:r>
              <a:rPr lang="en-US" dirty="0" smtClean="0"/>
              <a:t>.</a:t>
            </a:r>
          </a:p>
          <a:p>
            <a:pPr marL="0" indent="0">
              <a:buNone/>
            </a:pPr>
            <a:endParaRPr lang="en-US" dirty="0"/>
          </a:p>
          <a:p>
            <a:pPr marL="0" indent="0">
              <a:buNone/>
            </a:pPr>
            <a:r>
              <a:rPr lang="en-US" dirty="0" smtClean="0"/>
              <a:t>Transformation and insight that arises within the individual is the starting ground for deep structural social change that leads to and protects human liberation.</a:t>
            </a:r>
            <a:endParaRPr lang="en-US" dirty="0"/>
          </a:p>
          <a:p>
            <a:pPr marL="0" indent="0">
              <a:buNone/>
            </a:pPr>
            <a:endParaRPr lang="en-US" dirty="0"/>
          </a:p>
        </p:txBody>
      </p:sp>
      <p:sp>
        <p:nvSpPr>
          <p:cNvPr id="2" name="Title 1"/>
          <p:cNvSpPr>
            <a:spLocks noGrp="1"/>
          </p:cNvSpPr>
          <p:nvPr>
            <p:ph type="title"/>
          </p:nvPr>
        </p:nvSpPr>
        <p:spPr>
          <a:xfrm>
            <a:off x="457200" y="152400"/>
            <a:ext cx="8229600" cy="2324100"/>
          </a:xfrm>
        </p:spPr>
        <p:txBody>
          <a:bodyPr>
            <a:normAutofit fontScale="90000"/>
          </a:bodyPr>
          <a:lstStyle/>
          <a:p>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Public discourse-  Beauty, Dignity and Dialogue </a:t>
            </a: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a:t/>
            </a:r>
            <a:br>
              <a:rPr lang="en-US" b="1" u="sng" dirty="0"/>
            </a:br>
            <a:r>
              <a:rPr lang="en-US" b="1" u="sng" dirty="0"/>
              <a:t/>
            </a:r>
            <a:br>
              <a:rPr lang="en-US" b="1" u="sng" dirty="0"/>
            </a:br>
            <a:endParaRPr lang="en-US" dirty="0"/>
          </a:p>
        </p:txBody>
      </p:sp>
    </p:spTree>
    <p:extLst>
      <p:ext uri="{BB962C8B-B14F-4D97-AF65-F5344CB8AC3E}">
        <p14:creationId xmlns="" xmlns:p14="http://schemas.microsoft.com/office/powerpoint/2010/main" val="354205837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Community Making </a:t>
            </a:r>
            <a:r>
              <a:rPr lang="en-US" dirty="0" err="1" smtClean="0"/>
              <a:t>ppt</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l"/>
            <a:r>
              <a:rPr lang="en-US" dirty="0" smtClean="0"/>
              <a:t>5.  Analysis</a:t>
            </a:r>
            <a:endParaRPr lang="en-US" dirty="0"/>
          </a:p>
        </p:txBody>
      </p:sp>
      <p:sp>
        <p:nvSpPr>
          <p:cNvPr id="3" name="Content Placeholder 2"/>
          <p:cNvSpPr>
            <a:spLocks noGrp="1"/>
          </p:cNvSpPr>
          <p:nvPr>
            <p:ph idx="1"/>
          </p:nvPr>
        </p:nvSpPr>
        <p:spPr>
          <a:xfrm>
            <a:off x="457200" y="990600"/>
            <a:ext cx="8229600" cy="5135563"/>
          </a:xfrm>
        </p:spPr>
        <p:txBody>
          <a:bodyPr>
            <a:normAutofit fontScale="32500" lnSpcReduction="20000"/>
          </a:bodyPr>
          <a:lstStyle/>
          <a:p>
            <a:r>
              <a:rPr lang="en-US" sz="3600" dirty="0" smtClean="0"/>
              <a:t>Michael Jackson, ‘</a:t>
            </a:r>
            <a:r>
              <a:rPr lang="en-US" sz="3600" i="1" dirty="0" smtClean="0"/>
              <a:t>Earth Song</a:t>
            </a:r>
            <a:r>
              <a:rPr lang="en-US" sz="3600" dirty="0" smtClean="0"/>
              <a:t>’  Themes:  Environmental Destruction, Call for Unity, World Citizen as Transformer, Deep Feeler, Ecological Citizen, Indigenous Reclaiming of Earth, Regeneration, Resurrection, Solidarity</a:t>
            </a:r>
          </a:p>
          <a:p>
            <a:pPr marL="0" indent="0">
              <a:buNone/>
            </a:pPr>
            <a:r>
              <a:rPr lang="en-US" sz="3600" dirty="0"/>
              <a:t>          </a:t>
            </a:r>
            <a:r>
              <a:rPr lang="en-US" sz="3600" dirty="0">
                <a:hlinkClick r:id="rId2"/>
              </a:rPr>
              <a:t>https://</a:t>
            </a:r>
            <a:r>
              <a:rPr lang="en-US" sz="3600" dirty="0" smtClean="0">
                <a:hlinkClick r:id="rId2"/>
              </a:rPr>
              <a:t>www.youtube.com/watch?v=XAi3VTSdTxU</a:t>
            </a:r>
            <a:endParaRPr lang="en-US" sz="3600" dirty="0" smtClean="0"/>
          </a:p>
          <a:p>
            <a:pPr marL="0" indent="0">
              <a:buNone/>
            </a:pPr>
            <a:endParaRPr lang="en-US" sz="3600" dirty="0" smtClean="0"/>
          </a:p>
          <a:p>
            <a:endParaRPr lang="en-US" sz="3600" dirty="0"/>
          </a:p>
          <a:p>
            <a:r>
              <a:rPr lang="en-US" sz="3600" dirty="0" err="1" smtClean="0"/>
              <a:t>Abhay</a:t>
            </a:r>
            <a:r>
              <a:rPr lang="en-US" sz="3600" dirty="0" smtClean="0"/>
              <a:t> </a:t>
            </a:r>
            <a:r>
              <a:rPr lang="en-US" sz="3600" dirty="0"/>
              <a:t>K., song “</a:t>
            </a:r>
            <a:r>
              <a:rPr lang="en-US" sz="3600" i="1" dirty="0"/>
              <a:t>Earth Anthem</a:t>
            </a:r>
            <a:r>
              <a:rPr lang="en-US" sz="3600" dirty="0"/>
              <a:t>”.  </a:t>
            </a:r>
            <a:r>
              <a:rPr lang="en-US" sz="3600" b="1" dirty="0"/>
              <a:t>Themes:  </a:t>
            </a:r>
            <a:r>
              <a:rPr lang="en-US" sz="3600" dirty="0"/>
              <a:t>Diversity, Unity, Perspective, </a:t>
            </a:r>
            <a:r>
              <a:rPr lang="en-US" sz="3600" dirty="0" smtClean="0"/>
              <a:t>Self-Awareness</a:t>
            </a:r>
          </a:p>
          <a:p>
            <a:pPr marL="0" indent="0">
              <a:buNone/>
            </a:pPr>
            <a:r>
              <a:rPr lang="en-US" sz="3600" dirty="0" smtClean="0">
                <a:hlinkClick r:id="rId3"/>
              </a:rPr>
              <a:t>https</a:t>
            </a:r>
            <a:r>
              <a:rPr lang="en-US" sz="3600" dirty="0">
                <a:hlinkClick r:id="rId3"/>
              </a:rPr>
              <a:t>://</a:t>
            </a:r>
            <a:r>
              <a:rPr lang="en-US" sz="3600" dirty="0" smtClean="0">
                <a:hlinkClick r:id="rId3"/>
              </a:rPr>
              <a:t>www.youtube.com/watch?v=kQz8jxJLNOA</a:t>
            </a:r>
            <a:endParaRPr lang="en-US" sz="3600" dirty="0" smtClean="0"/>
          </a:p>
          <a:p>
            <a:pPr marL="0" indent="0">
              <a:buNone/>
            </a:pPr>
            <a:endParaRPr lang="en-US" sz="3600" dirty="0" smtClean="0"/>
          </a:p>
          <a:p>
            <a:pPr marL="0" indent="0">
              <a:buNone/>
            </a:pPr>
            <a:endParaRPr lang="en-US" sz="3600" dirty="0"/>
          </a:p>
          <a:p>
            <a:r>
              <a:rPr lang="en-US" sz="3600" dirty="0"/>
              <a:t>The Turtles, song “</a:t>
            </a:r>
            <a:r>
              <a:rPr lang="en-US" sz="3600" i="1" dirty="0"/>
              <a:t>Earth Anthem</a:t>
            </a:r>
            <a:r>
              <a:rPr lang="en-US" sz="3600" dirty="0"/>
              <a:t>”.  </a:t>
            </a:r>
            <a:r>
              <a:rPr lang="en-US" sz="3600" b="1" dirty="0"/>
              <a:t>Themes:  </a:t>
            </a:r>
            <a:r>
              <a:rPr lang="en-US" sz="3600" dirty="0"/>
              <a:t>Cognitive accommodations to grandeur, proportional, relational emotions, cosmology, earth-cosmos </a:t>
            </a:r>
            <a:r>
              <a:rPr lang="en-US" sz="3600" dirty="0" smtClean="0"/>
              <a:t>attunement</a:t>
            </a:r>
          </a:p>
          <a:p>
            <a:pPr marL="0" indent="0">
              <a:buNone/>
            </a:pPr>
            <a:r>
              <a:rPr lang="en-US" sz="3600" dirty="0"/>
              <a:t>       </a:t>
            </a:r>
            <a:r>
              <a:rPr lang="en-US" sz="3600" dirty="0">
                <a:hlinkClick r:id="rId4"/>
              </a:rPr>
              <a:t>https://</a:t>
            </a:r>
            <a:r>
              <a:rPr lang="en-US" sz="3600" dirty="0" smtClean="0">
                <a:hlinkClick r:id="rId4"/>
              </a:rPr>
              <a:t>www.youtube.com/watch?v=wwAJdZ6x8I4</a:t>
            </a:r>
            <a:endParaRPr lang="en-US" sz="3600" dirty="0" smtClean="0"/>
          </a:p>
          <a:p>
            <a:pPr marL="0" indent="0">
              <a:buNone/>
            </a:pPr>
            <a:endParaRPr lang="en-US" sz="3600" dirty="0" smtClean="0"/>
          </a:p>
          <a:p>
            <a:endParaRPr lang="en-US" sz="3600" dirty="0"/>
          </a:p>
          <a:p>
            <a:r>
              <a:rPr lang="en-US" sz="3600" dirty="0"/>
              <a:t>Baha’i Youth Conference Frankfurt 2013, song “</a:t>
            </a:r>
            <a:r>
              <a:rPr lang="en-US" sz="3600" i="1" dirty="0"/>
              <a:t>World Citizen</a:t>
            </a:r>
            <a:r>
              <a:rPr lang="en-US" sz="3600" dirty="0"/>
              <a:t>”.  </a:t>
            </a:r>
            <a:r>
              <a:rPr lang="en-US" sz="3600" b="1" dirty="0"/>
              <a:t>Themes:   </a:t>
            </a:r>
            <a:r>
              <a:rPr lang="en-US" sz="3600" dirty="0"/>
              <a:t>opening cultural boundaries in creative expression, youth movement, citizen participation, dynamic role relationships, liberation </a:t>
            </a:r>
            <a:r>
              <a:rPr lang="en-US" sz="3600" dirty="0" smtClean="0"/>
              <a:t>theology</a:t>
            </a:r>
          </a:p>
          <a:p>
            <a:pPr marL="0" indent="0">
              <a:buNone/>
            </a:pPr>
            <a:r>
              <a:rPr lang="en-US" sz="3600" dirty="0"/>
              <a:t> </a:t>
            </a:r>
            <a:r>
              <a:rPr lang="en-US" sz="3600" dirty="0" smtClean="0"/>
              <a:t>        </a:t>
            </a:r>
            <a:r>
              <a:rPr lang="en-US" sz="3600" dirty="0" smtClean="0">
                <a:hlinkClick r:id="rId5"/>
              </a:rPr>
              <a:t>https</a:t>
            </a:r>
            <a:r>
              <a:rPr lang="en-US" sz="3600" dirty="0">
                <a:hlinkClick r:id="rId5"/>
              </a:rPr>
              <a:t>://</a:t>
            </a:r>
            <a:r>
              <a:rPr lang="en-US" sz="3600" dirty="0" smtClean="0">
                <a:hlinkClick r:id="rId5"/>
              </a:rPr>
              <a:t>www.youtube.com/watch?v=Pc6-ftmgqeY</a:t>
            </a:r>
            <a:endParaRPr lang="en-US" sz="3600" dirty="0" smtClean="0"/>
          </a:p>
          <a:p>
            <a:pPr marL="0" indent="0">
              <a:buNone/>
            </a:pPr>
            <a:endParaRPr lang="en-US" sz="3600" dirty="0" smtClean="0"/>
          </a:p>
          <a:p>
            <a:endParaRPr lang="en-US" sz="3600" dirty="0"/>
          </a:p>
          <a:p>
            <a:r>
              <a:rPr lang="en-US" sz="3600" dirty="0"/>
              <a:t>Andrew Huang, song “</a:t>
            </a:r>
            <a:r>
              <a:rPr lang="en-US" sz="3600" i="1" dirty="0"/>
              <a:t>Earth Hour Anthem</a:t>
            </a:r>
            <a:r>
              <a:rPr lang="en-US" sz="3600" dirty="0"/>
              <a:t>”.   </a:t>
            </a:r>
            <a:r>
              <a:rPr lang="en-US" sz="3600" b="1" dirty="0"/>
              <a:t>Themes:  </a:t>
            </a:r>
            <a:r>
              <a:rPr lang="en-US" sz="3600" dirty="0"/>
              <a:t>intimacy, trust, the Faithful Lover archetype, Shakti, the ideal of romantic love and working idealism of world citizenship—love beyond boundaries- Romeo and </a:t>
            </a:r>
            <a:r>
              <a:rPr lang="en-US" sz="3600" dirty="0" smtClean="0"/>
              <a:t>Juliet</a:t>
            </a:r>
          </a:p>
          <a:p>
            <a:pPr marL="0" indent="0">
              <a:buNone/>
            </a:pPr>
            <a:r>
              <a:rPr lang="en-US" sz="3600" dirty="0"/>
              <a:t>  </a:t>
            </a:r>
            <a:r>
              <a:rPr lang="en-US" sz="3600" dirty="0" smtClean="0"/>
              <a:t>       </a:t>
            </a:r>
            <a:r>
              <a:rPr lang="en-US" sz="3600" dirty="0" smtClean="0">
                <a:hlinkClick r:id="rId6"/>
              </a:rPr>
              <a:t>https</a:t>
            </a:r>
            <a:r>
              <a:rPr lang="en-US" sz="3600" dirty="0">
                <a:hlinkClick r:id="rId6"/>
              </a:rPr>
              <a:t>://</a:t>
            </a:r>
            <a:r>
              <a:rPr lang="en-US" sz="3600" dirty="0" smtClean="0">
                <a:hlinkClick r:id="rId6"/>
              </a:rPr>
              <a:t>www.youtube.com/watch?v=MmwqfAFscaQ</a:t>
            </a:r>
            <a:endParaRPr lang="en-US" sz="3600" dirty="0" smtClean="0"/>
          </a:p>
          <a:p>
            <a:pPr marL="0" indent="0">
              <a:buNone/>
            </a:pPr>
            <a:endParaRPr lang="en-US" sz="3600" dirty="0"/>
          </a:p>
          <a:p>
            <a:r>
              <a:rPr lang="en-US" sz="3600" dirty="0"/>
              <a:t>David </a:t>
            </a:r>
            <a:r>
              <a:rPr lang="en-US" sz="3600" dirty="0" err="1"/>
              <a:t>Sylvian</a:t>
            </a:r>
            <a:r>
              <a:rPr lang="en-US" sz="3600" dirty="0"/>
              <a:t> and </a:t>
            </a:r>
            <a:r>
              <a:rPr lang="en-US" sz="3600" dirty="0" err="1"/>
              <a:t>Ryuichi</a:t>
            </a:r>
            <a:r>
              <a:rPr lang="en-US" sz="3600" dirty="0"/>
              <a:t> Sakamoto, song “</a:t>
            </a:r>
            <a:r>
              <a:rPr lang="en-US" sz="3600" i="1" dirty="0"/>
              <a:t>World Citizen</a:t>
            </a:r>
            <a:r>
              <a:rPr lang="en-US" sz="3600" dirty="0"/>
              <a:t>”.  Themes: vulnerability, global crisis, apathy, the conscience, awakening, </a:t>
            </a:r>
            <a:r>
              <a:rPr lang="en-US" sz="3600" dirty="0" err="1"/>
              <a:t>responsivity</a:t>
            </a:r>
            <a:r>
              <a:rPr lang="en-US" sz="3600" dirty="0"/>
              <a:t>, depression and global caring, artistic temperament and universal message  </a:t>
            </a:r>
            <a:r>
              <a:rPr lang="en-US" sz="3600" u="sng" dirty="0">
                <a:hlinkClick r:id="rId7"/>
              </a:rPr>
              <a:t>https://www.youtube.com/watch?v=G8yEe55gq2c</a:t>
            </a:r>
            <a:endParaRPr lang="en-US" sz="3600" dirty="0"/>
          </a:p>
        </p:txBody>
      </p:sp>
    </p:spTree>
    <p:extLst>
      <p:ext uri="{BB962C8B-B14F-4D97-AF65-F5344CB8AC3E}">
        <p14:creationId xmlns:p14="http://schemas.microsoft.com/office/powerpoint/2010/main" xmlns="" val="22877810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6.  </a:t>
            </a:r>
            <a:r>
              <a:rPr lang="en-US" b="1" dirty="0" smtClean="0"/>
              <a:t>Group Discussion</a:t>
            </a:r>
            <a:endParaRPr lang="en-US" b="1" dirty="0"/>
          </a:p>
        </p:txBody>
      </p:sp>
      <p:sp>
        <p:nvSpPr>
          <p:cNvPr id="3" name="Content Placeholder 2"/>
          <p:cNvSpPr>
            <a:spLocks noGrp="1"/>
          </p:cNvSpPr>
          <p:nvPr>
            <p:ph idx="1"/>
          </p:nvPr>
        </p:nvSpPr>
        <p:spPr>
          <a:xfrm>
            <a:off x="228600" y="1600200"/>
            <a:ext cx="8229600" cy="4525963"/>
          </a:xfrm>
        </p:spPr>
        <p:txBody>
          <a:bodyPr>
            <a:normAutofit fontScale="92500" lnSpcReduction="20000"/>
          </a:bodyPr>
          <a:lstStyle/>
          <a:p>
            <a:pPr marL="0" indent="0">
              <a:buNone/>
            </a:pPr>
            <a:r>
              <a:rPr lang="en-US" i="1" dirty="0" smtClean="0"/>
              <a:t>What are themes emerging from concept of World Citizenship?</a:t>
            </a:r>
          </a:p>
          <a:p>
            <a:pPr marL="0" indent="0">
              <a:buNone/>
            </a:pPr>
            <a:endParaRPr lang="en-US" i="1" dirty="0" smtClean="0"/>
          </a:p>
          <a:p>
            <a:pPr marL="0" indent="0">
              <a:buNone/>
            </a:pPr>
            <a:r>
              <a:rPr lang="en-US" i="1" dirty="0" smtClean="0"/>
              <a:t>What are implications and deeper insights, related to World Citizenship, that emerge through an appreciation of </a:t>
            </a:r>
            <a:r>
              <a:rPr lang="en-US" i="1" dirty="0" err="1" smtClean="0"/>
              <a:t>body~place~commons</a:t>
            </a:r>
            <a:r>
              <a:rPr lang="en-US" i="1" dirty="0" smtClean="0"/>
              <a:t>?</a:t>
            </a:r>
          </a:p>
          <a:p>
            <a:pPr marL="0" indent="0">
              <a:buNone/>
            </a:pPr>
            <a:endParaRPr lang="en-US" i="1" dirty="0"/>
          </a:p>
          <a:p>
            <a:pPr marL="0" indent="0">
              <a:buNone/>
            </a:pPr>
            <a:r>
              <a:rPr lang="en-US" i="1" dirty="0" smtClean="0"/>
              <a:t>How does our understanding of diversity, individuality, culture and human development transform when we consider the World Citizen concept?</a:t>
            </a:r>
          </a:p>
          <a:p>
            <a:pPr marL="0" indent="0">
              <a:buNone/>
            </a:pPr>
            <a:endParaRPr lang="en-US" i="1" dirty="0" smtClean="0"/>
          </a:p>
          <a:p>
            <a:pPr marL="0" indent="0">
              <a:buNone/>
            </a:pPr>
            <a:endParaRPr lang="en-US" i="1" dirty="0" smtClean="0"/>
          </a:p>
        </p:txBody>
      </p:sp>
    </p:spTree>
    <p:extLst>
      <p:ext uri="{BB962C8B-B14F-4D97-AF65-F5344CB8AC3E}">
        <p14:creationId xmlns:p14="http://schemas.microsoft.com/office/powerpoint/2010/main" xmlns="" val="3325382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13696</TotalTime>
  <Words>5149</Words>
  <Application>Microsoft Office PowerPoint</Application>
  <PresentationFormat>On-screen Show (4:3)</PresentationFormat>
  <Paragraphs>467</Paragraphs>
  <Slides>71</Slides>
  <Notes>2</Notes>
  <HiddenSlides>0</HiddenSlides>
  <MMClips>0</MMClips>
  <ScaleCrop>false</ScaleCrop>
  <HeadingPairs>
    <vt:vector size="4" baseType="variant">
      <vt:variant>
        <vt:lpstr>Theme</vt:lpstr>
      </vt:variant>
      <vt:variant>
        <vt:i4>2</vt:i4>
      </vt:variant>
      <vt:variant>
        <vt:lpstr>Slide Titles</vt:lpstr>
      </vt:variant>
      <vt:variant>
        <vt:i4>71</vt:i4>
      </vt:variant>
    </vt:vector>
  </HeadingPairs>
  <TitlesOfParts>
    <vt:vector size="73" baseType="lpstr">
      <vt:lpstr>Office Theme</vt:lpstr>
      <vt:lpstr>3_Office Theme</vt:lpstr>
      <vt:lpstr>Meeting 6</vt:lpstr>
      <vt:lpstr>Slide 2</vt:lpstr>
      <vt:lpstr>6.  Group Discussion</vt:lpstr>
      <vt:lpstr>1.  Theme and Opening Questions</vt:lpstr>
      <vt:lpstr>2. New Concepts and Vocabulary</vt:lpstr>
      <vt:lpstr>Qualities and Values  within the  Social Body</vt:lpstr>
      <vt:lpstr>Qualities of the Citizen  and Ways of Relating</vt:lpstr>
      <vt:lpstr>Concepts Related to Claiming  a World-in-Common</vt:lpstr>
      <vt:lpstr>Concepts Related to  Birthing a New World Order of Peace</vt:lpstr>
      <vt:lpstr>Concepts Related to  Outcomes and Actions</vt:lpstr>
      <vt:lpstr>Concepts Related to  Individual and Social Transformation</vt:lpstr>
      <vt:lpstr>Concepts Related to  New Infrastructures  for Universal Democracy </vt:lpstr>
      <vt:lpstr>3.  Theme and Opening Quotes</vt:lpstr>
      <vt:lpstr>  </vt:lpstr>
      <vt:lpstr>Slide 15</vt:lpstr>
      <vt:lpstr>Slide 16</vt:lpstr>
      <vt:lpstr>Slide 17</vt:lpstr>
      <vt:lpstr>Slide 18</vt:lpstr>
      <vt:lpstr>Slide 19</vt:lpstr>
      <vt:lpstr>The Condor and Eagle ‘Prophecy’</vt:lpstr>
      <vt:lpstr>Slide 21</vt:lpstr>
      <vt:lpstr>Slide 22</vt:lpstr>
      <vt:lpstr>Slide 23</vt:lpstr>
      <vt:lpstr>Body~place~commons</vt:lpstr>
      <vt:lpstr>Slide 25</vt:lpstr>
      <vt:lpstr> Affirmation of Life  and Sacralization of Place through World Religion and  Indigenous Wisdom</vt:lpstr>
      <vt:lpstr>GROUND OF BEING, REGENERATION, CREATIVE BIRTHING PROCESS</vt:lpstr>
      <vt:lpstr>POETICS OF DEVELOPMENT</vt:lpstr>
      <vt:lpstr> NEW VISION HUMAN LIFE  AND PROGRESS</vt:lpstr>
      <vt:lpstr>NEW VISION OF  INDIVIDUALITY AND POLITICS</vt:lpstr>
      <vt:lpstr>BECOMING REAL FAMILY,  BECOMING REAL CITIZENS</vt:lpstr>
      <vt:lpstr>BECOMING REAL FAMILY,  BECOMING REAL CITIZENS</vt:lpstr>
      <vt:lpstr>Slide 33</vt:lpstr>
      <vt:lpstr>Reflection Questions</vt:lpstr>
      <vt:lpstr>4.  Direct Instruction</vt:lpstr>
      <vt:lpstr>ALAIN LEROY LOCKE</vt:lpstr>
      <vt:lpstr>ALAIN LEROY LOCKE</vt:lpstr>
      <vt:lpstr>ALAIN LEROY LOCKE</vt:lpstr>
      <vt:lpstr>Slide 39</vt:lpstr>
      <vt:lpstr>from World Citizenship:  Mirage or Reality?</vt:lpstr>
      <vt:lpstr> PRACTICALIZATION OF  WORLD CITIZENSHIP</vt:lpstr>
      <vt:lpstr> ON THE POSITIVE SIDE-  GLOBAL INTER-COMMUNICATION</vt:lpstr>
      <vt:lpstr> ON THE POSITIVE SIDE- TRADITIONAL DESIRES  FOR WORLD UNITY</vt:lpstr>
      <vt:lpstr>  ON THE NEGATIVE SIDE- NATIONALISM AND  PSYCHOLOGICAL BARRIERS</vt:lpstr>
      <vt:lpstr> ON THE OBSTACLE OF EXPANSIONISM AND COMPETITIVE NATIONALISM</vt:lpstr>
      <vt:lpstr>Wherefore we must conclude, if we insist on being realistic, that any substantial advance toward the objectives of world citizenship involves challenging and changing all such mind-sets as stand in its way.</vt:lpstr>
      <vt:lpstr>ON DANGERS OF CULTURAL IMPERIALISM</vt:lpstr>
      <vt:lpstr>Sidenote from Locke: Faith and Philosophy by Chris Buck </vt:lpstr>
      <vt:lpstr> </vt:lpstr>
      <vt:lpstr>ON INTEGRITY TO THE VISION OF WORLD CITIZENSHIP</vt:lpstr>
      <vt:lpstr>ON NEED FOR NEW EDUCATION</vt:lpstr>
      <vt:lpstr>ON CULTURAL IMPERIALISM AND FALSE NOTIONS OF CIVILIZATION</vt:lpstr>
      <vt:lpstr>  ON MOVING BEYOND  ‘CIVILIZATION’ VIEWPOINT</vt:lpstr>
      <vt:lpstr> ON DEDICATION TO UNIVERSAL FAMILY LEADING TO WORLD CITIZENSHIP</vt:lpstr>
      <vt:lpstr>ON WORLD CITIZENSHIP  AND FAMILY FIRST</vt:lpstr>
      <vt:lpstr> PART II:  LOCAL CIVIC AND CREATIVE ARTS RENEWAL</vt:lpstr>
      <vt:lpstr>MORE ON HARLEM RENAISSANCE</vt:lpstr>
      <vt:lpstr>Slide 58</vt:lpstr>
      <vt:lpstr>Slide 59</vt:lpstr>
      <vt:lpstr>P</vt:lpstr>
      <vt:lpstr>INDIGENOUS-MODERN TRANSFORMATIONS</vt:lpstr>
      <vt:lpstr>from http://www.pachamama.org/</vt:lpstr>
      <vt:lpstr>  What is the significance of this feminine principle in the practice of dialogue?  </vt:lpstr>
      <vt:lpstr> How does Dialogue Contribute to Democracy, Humanization and Radical Social Transformation?   </vt:lpstr>
      <vt:lpstr>          How does Dialogue Contribute to Democracy, Humanization and Radical Social Transformation          ?  </vt:lpstr>
      <vt:lpstr>How does Dialogue Contribute to Democracy, Humanization and Radical Social Transformation?   </vt:lpstr>
      <vt:lpstr>  Vision of a New Democracy that Protects Humanization </vt:lpstr>
      <vt:lpstr>      Public discourse-  Beauty, Dignity and Dialogue       </vt:lpstr>
      <vt:lpstr>Slide 69</vt:lpstr>
      <vt:lpstr>5.  Analysis</vt:lpstr>
      <vt:lpstr>6.  Group Discussion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Axial Moment</dc:title>
  <dc:creator>jgeredien</dc:creator>
  <cp:lastModifiedBy>jgeredien</cp:lastModifiedBy>
  <cp:revision>153</cp:revision>
  <dcterms:created xsi:type="dcterms:W3CDTF">2014-11-17T01:21:43Z</dcterms:created>
  <dcterms:modified xsi:type="dcterms:W3CDTF">2015-07-28T13:10:19Z</dcterms:modified>
</cp:coreProperties>
</file>